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33"/>
  </p:notesMasterIdLst>
  <p:sldIdLst>
    <p:sldId id="263" r:id="rId6"/>
    <p:sldId id="265" r:id="rId7"/>
    <p:sldId id="278" r:id="rId8"/>
    <p:sldId id="287" r:id="rId9"/>
    <p:sldId id="258" r:id="rId10"/>
    <p:sldId id="285" r:id="rId11"/>
    <p:sldId id="264" r:id="rId12"/>
    <p:sldId id="268" r:id="rId13"/>
    <p:sldId id="271" r:id="rId14"/>
    <p:sldId id="289" r:id="rId15"/>
    <p:sldId id="280" r:id="rId16"/>
    <p:sldId id="281" r:id="rId17"/>
    <p:sldId id="279" r:id="rId18"/>
    <p:sldId id="266" r:id="rId19"/>
    <p:sldId id="267" r:id="rId20"/>
    <p:sldId id="283" r:id="rId21"/>
    <p:sldId id="272" r:id="rId22"/>
    <p:sldId id="290" r:id="rId23"/>
    <p:sldId id="291" r:id="rId24"/>
    <p:sldId id="292" r:id="rId25"/>
    <p:sldId id="274" r:id="rId26"/>
    <p:sldId id="277" r:id="rId27"/>
    <p:sldId id="276" r:id="rId28"/>
    <p:sldId id="270" r:id="rId29"/>
    <p:sldId id="282" r:id="rId30"/>
    <p:sldId id="262" r:id="rId31"/>
    <p:sldId id="288"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2" d="100"/>
          <a:sy n="82" d="100"/>
        </p:scale>
        <p:origin x="1474"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4FC52D-398C-4F1E-9B4F-4DFCB9439885}" type="datetimeFigureOut">
              <a:rPr lang="en-GB" smtClean="0"/>
              <a:t>06/04/2022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695459-CF61-4116-83CE-2D250CEE90E7}" type="slidenum">
              <a:rPr lang="en-GB" smtClean="0"/>
              <a:t>‹#›</a:t>
            </a:fld>
            <a:endParaRPr lang="en-GB"/>
          </a:p>
        </p:txBody>
      </p:sp>
    </p:spTree>
    <p:extLst>
      <p:ext uri="{BB962C8B-B14F-4D97-AF65-F5344CB8AC3E}">
        <p14:creationId xmlns:p14="http://schemas.microsoft.com/office/powerpoint/2010/main" val="19578849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With the aim of reporting annually</a:t>
            </a:r>
            <a:endParaRPr lang="en-GB" dirty="0"/>
          </a:p>
        </p:txBody>
      </p:sp>
      <p:sp>
        <p:nvSpPr>
          <p:cNvPr id="4" name="Slide Number Placeholder 3"/>
          <p:cNvSpPr>
            <a:spLocks noGrp="1"/>
          </p:cNvSpPr>
          <p:nvPr>
            <p:ph type="sldNum" sz="quarter" idx="5"/>
          </p:nvPr>
        </p:nvSpPr>
        <p:spPr/>
        <p:txBody>
          <a:bodyPr/>
          <a:lstStyle/>
          <a:p>
            <a:fld id="{04695459-CF61-4116-83CE-2D250CEE90E7}" type="slidenum">
              <a:rPr lang="en-GB" smtClean="0"/>
              <a:t>1</a:t>
            </a:fld>
            <a:endParaRPr lang="en-GB"/>
          </a:p>
        </p:txBody>
      </p:sp>
    </p:spTree>
    <p:extLst>
      <p:ext uri="{BB962C8B-B14F-4D97-AF65-F5344CB8AC3E}">
        <p14:creationId xmlns:p14="http://schemas.microsoft.com/office/powerpoint/2010/main" val="15187922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describe the life process of reproduction in some plants and animals, including humans</a:t>
            </a:r>
          </a:p>
          <a:p>
            <a:r>
              <a:rPr lang="en-US"/>
              <a:t>-describe the changes as humans develop to old age</a:t>
            </a:r>
          </a:p>
          <a:p>
            <a:endParaRPr lang="en-GB"/>
          </a:p>
        </p:txBody>
      </p:sp>
      <p:sp>
        <p:nvSpPr>
          <p:cNvPr id="4" name="Slide Number Placeholder 3"/>
          <p:cNvSpPr>
            <a:spLocks noGrp="1"/>
          </p:cNvSpPr>
          <p:nvPr>
            <p:ph type="sldNum" sz="quarter" idx="5"/>
          </p:nvPr>
        </p:nvSpPr>
        <p:spPr/>
        <p:txBody>
          <a:bodyPr/>
          <a:lstStyle/>
          <a:p>
            <a:fld id="{04695459-CF61-4116-83CE-2D250CEE90E7}" type="slidenum">
              <a:rPr lang="en-GB" smtClean="0"/>
              <a:t>2</a:t>
            </a:fld>
            <a:endParaRPr lang="en-GB"/>
          </a:p>
        </p:txBody>
      </p:sp>
    </p:spTree>
    <p:extLst>
      <p:ext uri="{BB962C8B-B14F-4D97-AF65-F5344CB8AC3E}">
        <p14:creationId xmlns:p14="http://schemas.microsoft.com/office/powerpoint/2010/main" val="4339814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2019. blue=year 3</a:t>
            </a:r>
            <a:endParaRPr lang="en-GB" dirty="0"/>
          </a:p>
        </p:txBody>
      </p:sp>
      <p:sp>
        <p:nvSpPr>
          <p:cNvPr id="4" name="Slide Number Placeholder 3"/>
          <p:cNvSpPr>
            <a:spLocks noGrp="1"/>
          </p:cNvSpPr>
          <p:nvPr>
            <p:ph type="sldNum" sz="quarter" idx="5"/>
          </p:nvPr>
        </p:nvSpPr>
        <p:spPr/>
        <p:txBody>
          <a:bodyPr/>
          <a:lstStyle/>
          <a:p>
            <a:fld id="{04695459-CF61-4116-83CE-2D250CEE90E7}" type="slidenum">
              <a:rPr lang="en-GB" smtClean="0"/>
              <a:t>17</a:t>
            </a:fld>
            <a:endParaRPr lang="en-GB"/>
          </a:p>
        </p:txBody>
      </p:sp>
    </p:spTree>
    <p:extLst>
      <p:ext uri="{BB962C8B-B14F-4D97-AF65-F5344CB8AC3E}">
        <p14:creationId xmlns:p14="http://schemas.microsoft.com/office/powerpoint/2010/main" val="29286412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Why are you taught RHE?</a:t>
            </a:r>
            <a:endParaRPr lang="en-GB" dirty="0"/>
          </a:p>
        </p:txBody>
      </p:sp>
      <p:sp>
        <p:nvSpPr>
          <p:cNvPr id="4" name="Slide Number Placeholder 3"/>
          <p:cNvSpPr>
            <a:spLocks noGrp="1"/>
          </p:cNvSpPr>
          <p:nvPr>
            <p:ph type="sldNum" sz="quarter" idx="5"/>
          </p:nvPr>
        </p:nvSpPr>
        <p:spPr/>
        <p:txBody>
          <a:bodyPr/>
          <a:lstStyle/>
          <a:p>
            <a:fld id="{04695459-CF61-4116-83CE-2D250CEE90E7}" type="slidenum">
              <a:rPr lang="en-GB" smtClean="0"/>
              <a:t>21</a:t>
            </a:fld>
            <a:endParaRPr lang="en-GB"/>
          </a:p>
        </p:txBody>
      </p:sp>
    </p:spTree>
    <p:extLst>
      <p:ext uri="{BB962C8B-B14F-4D97-AF65-F5344CB8AC3E}">
        <p14:creationId xmlns:p14="http://schemas.microsoft.com/office/powerpoint/2010/main" val="6933970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do you like about RHE</a:t>
            </a:r>
            <a:endParaRPr lang="en-GB" dirty="0"/>
          </a:p>
        </p:txBody>
      </p:sp>
      <p:sp>
        <p:nvSpPr>
          <p:cNvPr id="4" name="Slide Number Placeholder 3"/>
          <p:cNvSpPr>
            <a:spLocks noGrp="1"/>
          </p:cNvSpPr>
          <p:nvPr>
            <p:ph type="sldNum" sz="quarter" idx="5"/>
          </p:nvPr>
        </p:nvSpPr>
        <p:spPr/>
        <p:txBody>
          <a:bodyPr/>
          <a:lstStyle/>
          <a:p>
            <a:fld id="{04695459-CF61-4116-83CE-2D250CEE90E7}" type="slidenum">
              <a:rPr lang="en-GB" smtClean="0"/>
              <a:t>22</a:t>
            </a:fld>
            <a:endParaRPr lang="en-GB"/>
          </a:p>
        </p:txBody>
      </p:sp>
    </p:spTree>
    <p:extLst>
      <p:ext uri="{BB962C8B-B14F-4D97-AF65-F5344CB8AC3E}">
        <p14:creationId xmlns:p14="http://schemas.microsoft.com/office/powerpoint/2010/main" val="3302098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have you learned?</a:t>
            </a:r>
            <a:endParaRPr lang="en-GB" dirty="0"/>
          </a:p>
        </p:txBody>
      </p:sp>
      <p:sp>
        <p:nvSpPr>
          <p:cNvPr id="4" name="Slide Number Placeholder 3"/>
          <p:cNvSpPr>
            <a:spLocks noGrp="1"/>
          </p:cNvSpPr>
          <p:nvPr>
            <p:ph type="sldNum" sz="quarter" idx="5"/>
          </p:nvPr>
        </p:nvSpPr>
        <p:spPr/>
        <p:txBody>
          <a:bodyPr/>
          <a:lstStyle/>
          <a:p>
            <a:fld id="{04695459-CF61-4116-83CE-2D250CEE90E7}" type="slidenum">
              <a:rPr lang="en-GB" smtClean="0"/>
              <a:t>23</a:t>
            </a:fld>
            <a:endParaRPr lang="en-GB"/>
          </a:p>
        </p:txBody>
      </p:sp>
    </p:spTree>
    <p:extLst>
      <p:ext uri="{BB962C8B-B14F-4D97-AF65-F5344CB8AC3E}">
        <p14:creationId xmlns:p14="http://schemas.microsoft.com/office/powerpoint/2010/main" val="25589667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all pupils can benefit </a:t>
            </a:r>
            <a:r>
              <a:rPr lang="en-GB" sz="1200" dirty="0"/>
              <a:t>from an education that keeps them safe, healthy and prepared for the realities of modern life.</a:t>
            </a:r>
          </a:p>
          <a:p>
            <a:endParaRPr lang="en-GB" dirty="0"/>
          </a:p>
        </p:txBody>
      </p:sp>
      <p:sp>
        <p:nvSpPr>
          <p:cNvPr id="4" name="Slide Number Placeholder 3"/>
          <p:cNvSpPr>
            <a:spLocks noGrp="1"/>
          </p:cNvSpPr>
          <p:nvPr>
            <p:ph type="sldNum" sz="quarter" idx="5"/>
          </p:nvPr>
        </p:nvSpPr>
        <p:spPr/>
        <p:txBody>
          <a:bodyPr/>
          <a:lstStyle/>
          <a:p>
            <a:fld id="{04695459-CF61-4116-83CE-2D250CEE90E7}" type="slidenum">
              <a:rPr lang="en-GB" smtClean="0"/>
              <a:t>24</a:t>
            </a:fld>
            <a:endParaRPr lang="en-GB"/>
          </a:p>
        </p:txBody>
      </p:sp>
    </p:spTree>
    <p:extLst>
      <p:ext uri="{BB962C8B-B14F-4D97-AF65-F5344CB8AC3E}">
        <p14:creationId xmlns:p14="http://schemas.microsoft.com/office/powerpoint/2010/main" val="6409238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747D75E-4F5B-4895-9C4F-380BE4B3DC74}" type="datetimeFigureOut">
              <a:rPr lang="en-GB" smtClean="0"/>
              <a:t>06/04/2022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0AB0F9-3F1B-4266-9729-F639C3399A91}" type="slidenum">
              <a:rPr lang="en-GB" smtClean="0"/>
              <a:t>‹#›</a:t>
            </a:fld>
            <a:endParaRPr lang="en-GB"/>
          </a:p>
        </p:txBody>
      </p:sp>
    </p:spTree>
    <p:extLst>
      <p:ext uri="{BB962C8B-B14F-4D97-AF65-F5344CB8AC3E}">
        <p14:creationId xmlns:p14="http://schemas.microsoft.com/office/powerpoint/2010/main" val="7309279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747D75E-4F5B-4895-9C4F-380BE4B3DC74}" type="datetimeFigureOut">
              <a:rPr lang="en-GB" smtClean="0"/>
              <a:t>06/04/2022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0AB0F9-3F1B-4266-9729-F639C3399A91}" type="slidenum">
              <a:rPr lang="en-GB" smtClean="0"/>
              <a:t>‹#›</a:t>
            </a:fld>
            <a:endParaRPr lang="en-GB"/>
          </a:p>
        </p:txBody>
      </p:sp>
    </p:spTree>
    <p:extLst>
      <p:ext uri="{BB962C8B-B14F-4D97-AF65-F5344CB8AC3E}">
        <p14:creationId xmlns:p14="http://schemas.microsoft.com/office/powerpoint/2010/main" val="1706620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47D75E-4F5B-4895-9C4F-380BE4B3DC74}" type="datetimeFigureOut">
              <a:rPr lang="en-GB" smtClean="0"/>
              <a:t>06/04/2022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0AB0F9-3F1B-4266-9729-F639C3399A91}" type="slidenum">
              <a:rPr lang="en-GB" smtClean="0"/>
              <a:t>‹#›</a:t>
            </a:fld>
            <a:endParaRPr lang="en-GB"/>
          </a:p>
        </p:txBody>
      </p:sp>
    </p:spTree>
    <p:extLst>
      <p:ext uri="{BB962C8B-B14F-4D97-AF65-F5344CB8AC3E}">
        <p14:creationId xmlns:p14="http://schemas.microsoft.com/office/powerpoint/2010/main" val="833371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747D75E-4F5B-4895-9C4F-380BE4B3DC74}" type="datetimeFigureOut">
              <a:rPr lang="en-GB" smtClean="0"/>
              <a:t>06/04/2022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0AB0F9-3F1B-4266-9729-F639C3399A91}" type="slidenum">
              <a:rPr lang="en-GB" smtClean="0"/>
              <a:t>‹#›</a:t>
            </a:fld>
            <a:endParaRPr lang="en-GB"/>
          </a:p>
        </p:txBody>
      </p:sp>
    </p:spTree>
    <p:extLst>
      <p:ext uri="{BB962C8B-B14F-4D97-AF65-F5344CB8AC3E}">
        <p14:creationId xmlns:p14="http://schemas.microsoft.com/office/powerpoint/2010/main" val="1250966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747D75E-4F5B-4895-9C4F-380BE4B3DC74}" type="datetimeFigureOut">
              <a:rPr lang="en-GB" smtClean="0"/>
              <a:t>06/04/2022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0AB0F9-3F1B-4266-9729-F639C3399A91}" type="slidenum">
              <a:rPr lang="en-GB" smtClean="0"/>
              <a:t>‹#›</a:t>
            </a:fld>
            <a:endParaRPr lang="en-GB"/>
          </a:p>
        </p:txBody>
      </p:sp>
    </p:spTree>
    <p:extLst>
      <p:ext uri="{BB962C8B-B14F-4D97-AF65-F5344CB8AC3E}">
        <p14:creationId xmlns:p14="http://schemas.microsoft.com/office/powerpoint/2010/main" val="14124490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747D75E-4F5B-4895-9C4F-380BE4B3DC74}" type="datetimeFigureOut">
              <a:rPr lang="en-GB" smtClean="0"/>
              <a:t>06/04/2022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90AB0F9-3F1B-4266-9729-F639C3399A91}" type="slidenum">
              <a:rPr lang="en-GB" smtClean="0"/>
              <a:t>‹#›</a:t>
            </a:fld>
            <a:endParaRPr lang="en-GB"/>
          </a:p>
        </p:txBody>
      </p:sp>
    </p:spTree>
    <p:extLst>
      <p:ext uri="{BB962C8B-B14F-4D97-AF65-F5344CB8AC3E}">
        <p14:creationId xmlns:p14="http://schemas.microsoft.com/office/powerpoint/2010/main" val="2380025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47D75E-4F5B-4895-9C4F-380BE4B3DC74}" type="datetimeFigureOut">
              <a:rPr lang="en-GB" smtClean="0"/>
              <a:t>06/04/2022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90AB0F9-3F1B-4266-9729-F639C3399A91}" type="slidenum">
              <a:rPr lang="en-GB" smtClean="0"/>
              <a:t>‹#›</a:t>
            </a:fld>
            <a:endParaRPr lang="en-GB"/>
          </a:p>
        </p:txBody>
      </p:sp>
    </p:spTree>
    <p:extLst>
      <p:ext uri="{BB962C8B-B14F-4D97-AF65-F5344CB8AC3E}">
        <p14:creationId xmlns:p14="http://schemas.microsoft.com/office/powerpoint/2010/main" val="33666683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747D75E-4F5B-4895-9C4F-380BE4B3DC74}" type="datetimeFigureOut">
              <a:rPr lang="en-GB" smtClean="0"/>
              <a:t>06/04/2022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0AB0F9-3F1B-4266-9729-F639C3399A91}" type="slidenum">
              <a:rPr lang="en-GB" smtClean="0"/>
              <a:t>‹#›</a:t>
            </a:fld>
            <a:endParaRPr lang="en-GB"/>
          </a:p>
        </p:txBody>
      </p:sp>
    </p:spTree>
    <p:extLst>
      <p:ext uri="{BB962C8B-B14F-4D97-AF65-F5344CB8AC3E}">
        <p14:creationId xmlns:p14="http://schemas.microsoft.com/office/powerpoint/2010/main" val="1918033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747D75E-4F5B-4895-9C4F-380BE4B3DC74}" type="datetimeFigureOut">
              <a:rPr lang="en-GB" smtClean="0"/>
              <a:t>06/04/2022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0AB0F9-3F1B-4266-9729-F639C3399A91}" type="slidenum">
              <a:rPr lang="en-GB" smtClean="0"/>
              <a:t>‹#›</a:t>
            </a:fld>
            <a:endParaRPr lang="en-GB"/>
          </a:p>
        </p:txBody>
      </p:sp>
    </p:spTree>
    <p:extLst>
      <p:ext uri="{BB962C8B-B14F-4D97-AF65-F5344CB8AC3E}">
        <p14:creationId xmlns:p14="http://schemas.microsoft.com/office/powerpoint/2010/main" val="3663967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747D75E-4F5B-4895-9C4F-380BE4B3DC74}" type="datetimeFigureOut">
              <a:rPr lang="en-GB" smtClean="0"/>
              <a:t>06/04/2022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0AB0F9-3F1B-4266-9729-F639C3399A91}" type="slidenum">
              <a:rPr lang="en-GB" smtClean="0"/>
              <a:t>‹#›</a:t>
            </a:fld>
            <a:endParaRPr lang="en-GB"/>
          </a:p>
        </p:txBody>
      </p:sp>
    </p:spTree>
    <p:extLst>
      <p:ext uri="{BB962C8B-B14F-4D97-AF65-F5344CB8AC3E}">
        <p14:creationId xmlns:p14="http://schemas.microsoft.com/office/powerpoint/2010/main" val="1946971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747D75E-4F5B-4895-9C4F-380BE4B3DC74}" type="datetimeFigureOut">
              <a:rPr lang="en-GB" smtClean="0"/>
              <a:t>06/04/2022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0AB0F9-3F1B-4266-9729-F639C3399A91}" type="slidenum">
              <a:rPr lang="en-GB" smtClean="0"/>
              <a:t>‹#›</a:t>
            </a:fld>
            <a:endParaRPr lang="en-GB"/>
          </a:p>
        </p:txBody>
      </p:sp>
    </p:spTree>
    <p:extLst>
      <p:ext uri="{BB962C8B-B14F-4D97-AF65-F5344CB8AC3E}">
        <p14:creationId xmlns:p14="http://schemas.microsoft.com/office/powerpoint/2010/main" val="22506319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Shape 11"/>
          <p:cNvSpPr>
            <a:spLocks noGrp="1"/>
          </p:cNvSpPr>
          <p:nvPr>
            <p:ph type="title"/>
          </p:nvPr>
        </p:nvSpPr>
        <p:spPr>
          <a:xfrm>
            <a:off x="892969" y="1151930"/>
            <a:ext cx="7358063" cy="2321719"/>
          </a:xfrm>
          <a:prstGeom prst="rect">
            <a:avLst/>
          </a:prstGeom>
        </p:spPr>
        <p:txBody>
          <a:bodyPr anchor="b"/>
          <a:lstStyle/>
          <a:p>
            <a:r>
              <a:t>Title Text</a:t>
            </a:r>
          </a:p>
        </p:txBody>
      </p:sp>
      <p:sp>
        <p:nvSpPr>
          <p:cNvPr id="12" name="Shape 12"/>
          <p:cNvSpPr>
            <a:spLocks noGrp="1"/>
          </p:cNvSpPr>
          <p:nvPr>
            <p:ph type="body" sz="quarter" idx="1"/>
          </p:nvPr>
        </p:nvSpPr>
        <p:spPr>
          <a:xfrm>
            <a:off x="892969" y="3536156"/>
            <a:ext cx="7358063" cy="794742"/>
          </a:xfrm>
          <a:prstGeom prst="rect">
            <a:avLst/>
          </a:prstGeom>
        </p:spPr>
        <p:txBody>
          <a:bodyPr anchor="t"/>
          <a:lstStyle>
            <a:lvl1pPr marL="0" indent="0" algn="ctr">
              <a:spcBef>
                <a:spcPts val="0"/>
              </a:spcBef>
              <a:buSzTx/>
              <a:buNone/>
              <a:defRPr sz="2200"/>
            </a:lvl1pPr>
            <a:lvl2pPr marL="0" indent="160729" algn="ctr">
              <a:spcBef>
                <a:spcPts val="0"/>
              </a:spcBef>
              <a:buSzTx/>
              <a:buNone/>
              <a:defRPr sz="2200"/>
            </a:lvl2pPr>
            <a:lvl3pPr marL="0" indent="321457" algn="ctr">
              <a:spcBef>
                <a:spcPts val="0"/>
              </a:spcBef>
              <a:buSzTx/>
              <a:buNone/>
              <a:defRPr sz="2200"/>
            </a:lvl3pPr>
            <a:lvl4pPr marL="0" indent="482186" algn="ctr">
              <a:spcBef>
                <a:spcPts val="0"/>
              </a:spcBef>
              <a:buSzTx/>
              <a:buNone/>
              <a:defRPr sz="2200"/>
            </a:lvl4pPr>
            <a:lvl5pPr marL="0" indent="642915" algn="ctr">
              <a:spcBef>
                <a:spcPts val="0"/>
              </a:spcBef>
              <a:buSzTx/>
              <a:buNone/>
              <a:defRPr sz="2200"/>
            </a:lvl5pPr>
          </a:lstStyle>
          <a:p>
            <a:r>
              <a:t>Body Level One</a:t>
            </a:r>
          </a:p>
          <a:p>
            <a:pPr lvl="1"/>
            <a:r>
              <a:t>Body Level Two</a:t>
            </a:r>
          </a:p>
          <a:p>
            <a:pPr lvl="2"/>
            <a:r>
              <a:t>Body Level Three</a:t>
            </a:r>
          </a:p>
          <a:p>
            <a:pPr lvl="3"/>
            <a:r>
              <a:t>Body Level Four</a:t>
            </a:r>
          </a:p>
          <a:p>
            <a:pPr lvl="4"/>
            <a:r>
              <a:t>Body Level Five</a:t>
            </a:r>
          </a:p>
        </p:txBody>
      </p:sp>
      <p:sp>
        <p:nvSpPr>
          <p:cNvPr id="13" name="Shape 13"/>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323122762"/>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20" name="Shape 20"/>
          <p:cNvSpPr>
            <a:spLocks noGrp="1"/>
          </p:cNvSpPr>
          <p:nvPr>
            <p:ph type="pic" idx="13"/>
          </p:nvPr>
        </p:nvSpPr>
        <p:spPr>
          <a:xfrm>
            <a:off x="1129606" y="446485"/>
            <a:ext cx="6875859" cy="4161234"/>
          </a:xfrm>
          <a:prstGeom prst="rect">
            <a:avLst/>
          </a:prstGeom>
        </p:spPr>
        <p:txBody>
          <a:bodyPr lIns="64291" tIns="32145" rIns="64291" bIns="32145" anchor="t">
            <a:noAutofit/>
          </a:bodyPr>
          <a:lstStyle/>
          <a:p>
            <a:endParaRPr/>
          </a:p>
        </p:txBody>
      </p:sp>
      <p:sp>
        <p:nvSpPr>
          <p:cNvPr id="21" name="Shape 21"/>
          <p:cNvSpPr>
            <a:spLocks noGrp="1"/>
          </p:cNvSpPr>
          <p:nvPr>
            <p:ph type="title"/>
          </p:nvPr>
        </p:nvSpPr>
        <p:spPr>
          <a:xfrm>
            <a:off x="892969" y="4723805"/>
            <a:ext cx="7358063" cy="1000125"/>
          </a:xfrm>
          <a:prstGeom prst="rect">
            <a:avLst/>
          </a:prstGeom>
        </p:spPr>
        <p:txBody>
          <a:bodyPr anchor="b"/>
          <a:lstStyle/>
          <a:p>
            <a:r>
              <a:t>Title Text</a:t>
            </a:r>
          </a:p>
        </p:txBody>
      </p:sp>
      <p:sp>
        <p:nvSpPr>
          <p:cNvPr id="22" name="Shape 22"/>
          <p:cNvSpPr>
            <a:spLocks noGrp="1"/>
          </p:cNvSpPr>
          <p:nvPr>
            <p:ph type="body" sz="quarter" idx="1"/>
          </p:nvPr>
        </p:nvSpPr>
        <p:spPr>
          <a:xfrm>
            <a:off x="892969" y="5759649"/>
            <a:ext cx="7358063" cy="794742"/>
          </a:xfrm>
          <a:prstGeom prst="rect">
            <a:avLst/>
          </a:prstGeom>
        </p:spPr>
        <p:txBody>
          <a:bodyPr anchor="t"/>
          <a:lstStyle>
            <a:lvl1pPr marL="0" indent="0" algn="ctr">
              <a:spcBef>
                <a:spcPts val="0"/>
              </a:spcBef>
              <a:buSzTx/>
              <a:buNone/>
              <a:defRPr sz="2200"/>
            </a:lvl1pPr>
            <a:lvl2pPr marL="0" indent="160729" algn="ctr">
              <a:spcBef>
                <a:spcPts val="0"/>
              </a:spcBef>
              <a:buSzTx/>
              <a:buNone/>
              <a:defRPr sz="2200"/>
            </a:lvl2pPr>
            <a:lvl3pPr marL="0" indent="321457" algn="ctr">
              <a:spcBef>
                <a:spcPts val="0"/>
              </a:spcBef>
              <a:buSzTx/>
              <a:buNone/>
              <a:defRPr sz="2200"/>
            </a:lvl3pPr>
            <a:lvl4pPr marL="0" indent="482186" algn="ctr">
              <a:spcBef>
                <a:spcPts val="0"/>
              </a:spcBef>
              <a:buSzTx/>
              <a:buNone/>
              <a:defRPr sz="2200"/>
            </a:lvl4pPr>
            <a:lvl5pPr marL="0" indent="642915" algn="ctr">
              <a:spcBef>
                <a:spcPts val="0"/>
              </a:spcBef>
              <a:buSzTx/>
              <a:buNone/>
              <a:defRPr sz="2200"/>
            </a:lvl5pPr>
          </a:lstStyle>
          <a:p>
            <a:r>
              <a:t>Body Level One</a:t>
            </a:r>
          </a:p>
          <a:p>
            <a:pPr lvl="1"/>
            <a:r>
              <a:t>Body Level Two</a:t>
            </a:r>
          </a:p>
          <a:p>
            <a:pPr lvl="2"/>
            <a:r>
              <a:t>Body Level Three</a:t>
            </a:r>
          </a:p>
          <a:p>
            <a:pPr lvl="3"/>
            <a:r>
              <a:t>Body Level Four</a:t>
            </a:r>
          </a:p>
          <a:p>
            <a:pPr lvl="4"/>
            <a:r>
              <a:t>Body Level Five</a:t>
            </a:r>
          </a:p>
        </p:txBody>
      </p:sp>
      <p:sp>
        <p:nvSpPr>
          <p:cNvPr id="23" name="Shape 23"/>
          <p:cNvSpPr>
            <a:spLocks noGrp="1"/>
          </p:cNvSpPr>
          <p:nvPr>
            <p:ph type="sldNum" sz="quarter" idx="2"/>
          </p:nvPr>
        </p:nvSpPr>
        <p:spPr>
          <a:xfrm>
            <a:off x="4428877" y="6500812"/>
            <a:ext cx="277317" cy="272186"/>
          </a:xfrm>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993478498"/>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Title - Center">
    <p:spTree>
      <p:nvGrpSpPr>
        <p:cNvPr id="1" name=""/>
        <p:cNvGrpSpPr/>
        <p:nvPr/>
      </p:nvGrpSpPr>
      <p:grpSpPr>
        <a:xfrm>
          <a:off x="0" y="0"/>
          <a:ext cx="0" cy="0"/>
          <a:chOff x="0" y="0"/>
          <a:chExt cx="0" cy="0"/>
        </a:xfrm>
      </p:grpSpPr>
      <p:sp>
        <p:nvSpPr>
          <p:cNvPr id="30" name="Shape 30"/>
          <p:cNvSpPr>
            <a:spLocks noGrp="1"/>
          </p:cNvSpPr>
          <p:nvPr>
            <p:ph type="title"/>
          </p:nvPr>
        </p:nvSpPr>
        <p:spPr>
          <a:xfrm>
            <a:off x="892969" y="2268141"/>
            <a:ext cx="7358063" cy="2321719"/>
          </a:xfrm>
          <a:prstGeom prst="rect">
            <a:avLst/>
          </a:prstGeom>
        </p:spPr>
        <p:txBody>
          <a:bodyPr/>
          <a:lstStyle/>
          <a:p>
            <a:r>
              <a:t>Title Text</a:t>
            </a:r>
          </a:p>
        </p:txBody>
      </p:sp>
      <p:sp>
        <p:nvSpPr>
          <p:cNvPr id="31" name="Shape 31"/>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771567159"/>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38" name="Shape 38"/>
          <p:cNvSpPr>
            <a:spLocks noGrp="1"/>
          </p:cNvSpPr>
          <p:nvPr>
            <p:ph type="pic" sz="half" idx="13"/>
          </p:nvPr>
        </p:nvSpPr>
        <p:spPr>
          <a:xfrm>
            <a:off x="4723805" y="446484"/>
            <a:ext cx="3750469" cy="5786438"/>
          </a:xfrm>
          <a:prstGeom prst="rect">
            <a:avLst/>
          </a:prstGeom>
        </p:spPr>
        <p:txBody>
          <a:bodyPr lIns="64291" tIns="32145" rIns="64291" bIns="32145" anchor="t">
            <a:noAutofit/>
          </a:bodyPr>
          <a:lstStyle/>
          <a:p>
            <a:endParaRPr/>
          </a:p>
        </p:txBody>
      </p:sp>
      <p:sp>
        <p:nvSpPr>
          <p:cNvPr id="39" name="Shape 39"/>
          <p:cNvSpPr>
            <a:spLocks noGrp="1"/>
          </p:cNvSpPr>
          <p:nvPr>
            <p:ph type="title"/>
          </p:nvPr>
        </p:nvSpPr>
        <p:spPr>
          <a:xfrm>
            <a:off x="669726" y="446484"/>
            <a:ext cx="3750469" cy="2803922"/>
          </a:xfrm>
          <a:prstGeom prst="rect">
            <a:avLst/>
          </a:prstGeom>
        </p:spPr>
        <p:txBody>
          <a:bodyPr anchor="b"/>
          <a:lstStyle>
            <a:lvl1pPr>
              <a:defRPr sz="4200"/>
            </a:lvl1pPr>
          </a:lstStyle>
          <a:p>
            <a:r>
              <a:t>Title Text</a:t>
            </a:r>
          </a:p>
        </p:txBody>
      </p:sp>
      <p:sp>
        <p:nvSpPr>
          <p:cNvPr id="40" name="Shape 40"/>
          <p:cNvSpPr>
            <a:spLocks noGrp="1"/>
          </p:cNvSpPr>
          <p:nvPr>
            <p:ph type="body" sz="quarter" idx="1"/>
          </p:nvPr>
        </p:nvSpPr>
        <p:spPr>
          <a:xfrm>
            <a:off x="669726" y="3348633"/>
            <a:ext cx="3750469" cy="2884289"/>
          </a:xfrm>
          <a:prstGeom prst="rect">
            <a:avLst/>
          </a:prstGeom>
        </p:spPr>
        <p:txBody>
          <a:bodyPr anchor="t"/>
          <a:lstStyle>
            <a:lvl1pPr marL="0" indent="0" algn="ctr">
              <a:spcBef>
                <a:spcPts val="0"/>
              </a:spcBef>
              <a:buSzTx/>
              <a:buNone/>
              <a:defRPr sz="2200"/>
            </a:lvl1pPr>
            <a:lvl2pPr marL="0" indent="160729" algn="ctr">
              <a:spcBef>
                <a:spcPts val="0"/>
              </a:spcBef>
              <a:buSzTx/>
              <a:buNone/>
              <a:defRPr sz="2200"/>
            </a:lvl2pPr>
            <a:lvl3pPr marL="0" indent="321457" algn="ctr">
              <a:spcBef>
                <a:spcPts val="0"/>
              </a:spcBef>
              <a:buSzTx/>
              <a:buNone/>
              <a:defRPr sz="2200"/>
            </a:lvl3pPr>
            <a:lvl4pPr marL="0" indent="482186" algn="ctr">
              <a:spcBef>
                <a:spcPts val="0"/>
              </a:spcBef>
              <a:buSzTx/>
              <a:buNone/>
              <a:defRPr sz="2200"/>
            </a:lvl4pPr>
            <a:lvl5pPr marL="0" indent="642915" algn="ctr">
              <a:spcBef>
                <a:spcPts val="0"/>
              </a:spcBef>
              <a:buSzTx/>
              <a:buNone/>
              <a:defRPr sz="2200"/>
            </a:lvl5pPr>
          </a:lstStyle>
          <a:p>
            <a:r>
              <a:t>Body Level One</a:t>
            </a:r>
          </a:p>
          <a:p>
            <a:pPr lvl="1"/>
            <a:r>
              <a:t>Body Level Two</a:t>
            </a:r>
          </a:p>
          <a:p>
            <a:pPr lvl="2"/>
            <a:r>
              <a:t>Body Level Three</a:t>
            </a:r>
          </a:p>
          <a:p>
            <a:pPr lvl="3"/>
            <a:r>
              <a:t>Body Level Four</a:t>
            </a:r>
          </a:p>
          <a:p>
            <a:pPr lvl="4"/>
            <a:r>
              <a:t>Body Level Five</a:t>
            </a:r>
          </a:p>
        </p:txBody>
      </p:sp>
      <p:sp>
        <p:nvSpPr>
          <p:cNvPr id="41" name="Shape 41"/>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112687630"/>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48" name="Shape 48"/>
          <p:cNvSpPr>
            <a:spLocks noGrp="1"/>
          </p:cNvSpPr>
          <p:nvPr>
            <p:ph type="title"/>
          </p:nvPr>
        </p:nvSpPr>
        <p:spPr>
          <a:prstGeom prst="rect">
            <a:avLst/>
          </a:prstGeom>
        </p:spPr>
        <p:txBody>
          <a:bodyPr/>
          <a:lstStyle/>
          <a:p>
            <a:r>
              <a:t>Title Text</a:t>
            </a:r>
          </a:p>
        </p:txBody>
      </p:sp>
      <p:sp>
        <p:nvSpPr>
          <p:cNvPr id="49" name="Shape 49"/>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3843083618"/>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58" name="Shape 58"/>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288698512"/>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5" name="Shape 65"/>
          <p:cNvSpPr>
            <a:spLocks noGrp="1"/>
          </p:cNvSpPr>
          <p:nvPr>
            <p:ph type="pic" sz="half" idx="13"/>
          </p:nvPr>
        </p:nvSpPr>
        <p:spPr>
          <a:xfrm>
            <a:off x="4723805" y="1830586"/>
            <a:ext cx="3750469" cy="4420195"/>
          </a:xfrm>
          <a:prstGeom prst="rect">
            <a:avLst/>
          </a:prstGeom>
        </p:spPr>
        <p:txBody>
          <a:bodyPr lIns="64291" tIns="32145" rIns="64291" bIns="32145" anchor="t">
            <a:noAutofit/>
          </a:bodyPr>
          <a:lstStyle/>
          <a:p>
            <a:endParaRPr/>
          </a:p>
        </p:txBody>
      </p:sp>
      <p:sp>
        <p:nvSpPr>
          <p:cNvPr id="66" name="Shape 66"/>
          <p:cNvSpPr>
            <a:spLocks noGrp="1"/>
          </p:cNvSpPr>
          <p:nvPr>
            <p:ph type="title"/>
          </p:nvPr>
        </p:nvSpPr>
        <p:spPr>
          <a:prstGeom prst="rect">
            <a:avLst/>
          </a:prstGeom>
        </p:spPr>
        <p:txBody>
          <a:bodyPr/>
          <a:lstStyle/>
          <a:p>
            <a:r>
              <a:t>Title Text</a:t>
            </a:r>
          </a:p>
        </p:txBody>
      </p:sp>
      <p:sp>
        <p:nvSpPr>
          <p:cNvPr id="67" name="Shape 67"/>
          <p:cNvSpPr>
            <a:spLocks noGrp="1"/>
          </p:cNvSpPr>
          <p:nvPr>
            <p:ph type="body" sz="half" idx="1"/>
          </p:nvPr>
        </p:nvSpPr>
        <p:spPr>
          <a:xfrm>
            <a:off x="669726" y="1830586"/>
            <a:ext cx="3750469" cy="4420195"/>
          </a:xfrm>
          <a:prstGeom prst="rect">
            <a:avLst/>
          </a:prstGeom>
        </p:spPr>
        <p:txBody>
          <a:bodyPr/>
          <a:lstStyle>
            <a:lvl1pPr marL="241093" indent="-241093">
              <a:spcBef>
                <a:spcPts val="2250"/>
              </a:spcBef>
              <a:defRPr sz="2000"/>
            </a:lvl1pPr>
            <a:lvl2pPr marL="482186" indent="-241093">
              <a:spcBef>
                <a:spcPts val="2250"/>
              </a:spcBef>
              <a:defRPr sz="2000"/>
            </a:lvl2pPr>
            <a:lvl3pPr marL="723279" indent="-241093">
              <a:spcBef>
                <a:spcPts val="2250"/>
              </a:spcBef>
              <a:defRPr sz="2000"/>
            </a:lvl3pPr>
            <a:lvl4pPr marL="964372" indent="-241093">
              <a:spcBef>
                <a:spcPts val="2250"/>
              </a:spcBef>
              <a:defRPr sz="2000"/>
            </a:lvl4pPr>
            <a:lvl5pPr marL="1205465" indent="-241093">
              <a:spcBef>
                <a:spcPts val="2250"/>
              </a:spcBef>
              <a:defRPr sz="2000"/>
            </a:lvl5pPr>
          </a:lstStyle>
          <a:p>
            <a:r>
              <a:t>Body Level One</a:t>
            </a:r>
          </a:p>
          <a:p>
            <a:pPr lvl="1"/>
            <a:r>
              <a:t>Body Level Two</a:t>
            </a:r>
          </a:p>
          <a:p>
            <a:pPr lvl="2"/>
            <a:r>
              <a:t>Body Level Three</a:t>
            </a:r>
          </a:p>
          <a:p>
            <a:pPr lvl="3"/>
            <a:r>
              <a:t>Body Level Four</a:t>
            </a:r>
          </a:p>
          <a:p>
            <a:pPr lvl="4"/>
            <a:r>
              <a:t>Body Level Five</a:t>
            </a:r>
          </a:p>
        </p:txBody>
      </p:sp>
      <p:sp>
        <p:nvSpPr>
          <p:cNvPr id="68" name="Shape 68"/>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014213974"/>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75" name="Shape 75"/>
          <p:cNvSpPr>
            <a:spLocks noGrp="1"/>
          </p:cNvSpPr>
          <p:nvPr>
            <p:ph type="body" idx="1"/>
          </p:nvPr>
        </p:nvSpPr>
        <p:spPr>
          <a:xfrm>
            <a:off x="669727" y="892969"/>
            <a:ext cx="7804547" cy="5072063"/>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76" name="Shape 76"/>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3665065719"/>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83" name="Shape 83"/>
          <p:cNvSpPr>
            <a:spLocks noGrp="1"/>
          </p:cNvSpPr>
          <p:nvPr>
            <p:ph type="pic" sz="quarter" idx="13"/>
          </p:nvPr>
        </p:nvSpPr>
        <p:spPr>
          <a:xfrm>
            <a:off x="4723805" y="3580805"/>
            <a:ext cx="3750469" cy="2652117"/>
          </a:xfrm>
          <a:prstGeom prst="rect">
            <a:avLst/>
          </a:prstGeom>
        </p:spPr>
        <p:txBody>
          <a:bodyPr lIns="64291" tIns="32145" rIns="64291" bIns="32145" anchor="t">
            <a:noAutofit/>
          </a:bodyPr>
          <a:lstStyle/>
          <a:p>
            <a:endParaRPr/>
          </a:p>
        </p:txBody>
      </p:sp>
      <p:sp>
        <p:nvSpPr>
          <p:cNvPr id="84" name="Shape 84"/>
          <p:cNvSpPr>
            <a:spLocks noGrp="1"/>
          </p:cNvSpPr>
          <p:nvPr>
            <p:ph type="pic" sz="quarter" idx="14"/>
          </p:nvPr>
        </p:nvSpPr>
        <p:spPr>
          <a:xfrm>
            <a:off x="4728177" y="625078"/>
            <a:ext cx="3750469" cy="2652117"/>
          </a:xfrm>
          <a:prstGeom prst="rect">
            <a:avLst/>
          </a:prstGeom>
        </p:spPr>
        <p:txBody>
          <a:bodyPr lIns="64291" tIns="32145" rIns="64291" bIns="32145" anchor="t">
            <a:noAutofit/>
          </a:bodyPr>
          <a:lstStyle/>
          <a:p>
            <a:endParaRPr/>
          </a:p>
        </p:txBody>
      </p:sp>
      <p:sp>
        <p:nvSpPr>
          <p:cNvPr id="85" name="Shape 85"/>
          <p:cNvSpPr>
            <a:spLocks noGrp="1"/>
          </p:cNvSpPr>
          <p:nvPr>
            <p:ph type="pic" sz="half" idx="15"/>
          </p:nvPr>
        </p:nvSpPr>
        <p:spPr>
          <a:xfrm>
            <a:off x="669726" y="625078"/>
            <a:ext cx="3750469" cy="5607844"/>
          </a:xfrm>
          <a:prstGeom prst="rect">
            <a:avLst/>
          </a:prstGeom>
        </p:spPr>
        <p:txBody>
          <a:bodyPr lIns="64291" tIns="32145" rIns="64291" bIns="32145" anchor="t">
            <a:noAutofit/>
          </a:bodyPr>
          <a:lstStyle/>
          <a:p>
            <a:endParaRPr/>
          </a:p>
        </p:txBody>
      </p:sp>
      <p:sp>
        <p:nvSpPr>
          <p:cNvPr id="86" name="Shape 86"/>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050422957"/>
      </p:ext>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93" name="Shape 93"/>
          <p:cNvSpPr>
            <a:spLocks noGrp="1"/>
          </p:cNvSpPr>
          <p:nvPr>
            <p:ph type="body" sz="quarter" idx="13"/>
          </p:nvPr>
        </p:nvSpPr>
        <p:spPr>
          <a:xfrm>
            <a:off x="892969" y="4473774"/>
            <a:ext cx="7358063" cy="333742"/>
          </a:xfrm>
          <a:prstGeom prst="rect">
            <a:avLst/>
          </a:prstGeom>
        </p:spPr>
        <p:txBody>
          <a:bodyPr anchor="t">
            <a:spAutoFit/>
          </a:bodyPr>
          <a:lstStyle>
            <a:lvl1pPr marL="0" indent="0" algn="ctr">
              <a:spcBef>
                <a:spcPts val="0"/>
              </a:spcBef>
              <a:buSzTx/>
              <a:buNone/>
              <a:defRPr sz="1700"/>
            </a:lvl1pPr>
          </a:lstStyle>
          <a:p>
            <a:r>
              <a:t>–Johnny Appleseed</a:t>
            </a:r>
          </a:p>
        </p:txBody>
      </p:sp>
      <p:sp>
        <p:nvSpPr>
          <p:cNvPr id="94" name="Shape 94"/>
          <p:cNvSpPr>
            <a:spLocks noGrp="1"/>
          </p:cNvSpPr>
          <p:nvPr>
            <p:ph type="body" sz="quarter" idx="14"/>
          </p:nvPr>
        </p:nvSpPr>
        <p:spPr>
          <a:xfrm>
            <a:off x="892969" y="2997662"/>
            <a:ext cx="7358063" cy="487630"/>
          </a:xfrm>
          <a:prstGeom prst="rect">
            <a:avLst/>
          </a:prstGeom>
        </p:spPr>
        <p:txBody>
          <a:bodyPr>
            <a:spAutoFit/>
          </a:bodyPr>
          <a:lstStyle>
            <a:lvl1pPr marL="0" indent="0" algn="ctr">
              <a:spcBef>
                <a:spcPts val="0"/>
              </a:spcBef>
              <a:buSzTx/>
              <a:buNone/>
              <a:defRPr sz="2700"/>
            </a:lvl1pPr>
          </a:lstStyle>
          <a:p>
            <a:r>
              <a:t>“Type a quote here.” </a:t>
            </a:r>
          </a:p>
        </p:txBody>
      </p:sp>
      <p:sp>
        <p:nvSpPr>
          <p:cNvPr id="95" name="Shape 95"/>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893208312"/>
      </p:ext>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02" name="Shape 102"/>
          <p:cNvSpPr>
            <a:spLocks noGrp="1"/>
          </p:cNvSpPr>
          <p:nvPr>
            <p:ph type="pic" idx="13"/>
          </p:nvPr>
        </p:nvSpPr>
        <p:spPr>
          <a:xfrm>
            <a:off x="0" y="0"/>
            <a:ext cx="9144000" cy="6858000"/>
          </a:xfrm>
          <a:prstGeom prst="rect">
            <a:avLst/>
          </a:prstGeom>
        </p:spPr>
        <p:txBody>
          <a:bodyPr lIns="64291" tIns="32145" rIns="64291" bIns="32145" anchor="t">
            <a:noAutofit/>
          </a:bodyPr>
          <a:lstStyle/>
          <a:p>
            <a:endParaRPr/>
          </a:p>
        </p:txBody>
      </p:sp>
      <p:sp>
        <p:nvSpPr>
          <p:cNvPr id="103" name="Shape 103"/>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741625450"/>
      </p:ext>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10" name="Shape 110"/>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957079903"/>
      </p:ext>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1_Title &amp; Subtitle">
    <p:spTree>
      <p:nvGrpSpPr>
        <p:cNvPr id="1" name=""/>
        <p:cNvGrpSpPr/>
        <p:nvPr/>
      </p:nvGrpSpPr>
      <p:grpSpPr>
        <a:xfrm>
          <a:off x="0" y="0"/>
          <a:ext cx="0" cy="0"/>
          <a:chOff x="0" y="0"/>
          <a:chExt cx="0" cy="0"/>
        </a:xfrm>
      </p:grpSpPr>
      <p:sp>
        <p:nvSpPr>
          <p:cNvPr id="117" name="Shape 117"/>
          <p:cNvSpPr>
            <a:spLocks noGrp="1"/>
          </p:cNvSpPr>
          <p:nvPr>
            <p:ph type="title"/>
          </p:nvPr>
        </p:nvSpPr>
        <p:spPr>
          <a:xfrm>
            <a:off x="892969" y="1151930"/>
            <a:ext cx="7358063" cy="2321719"/>
          </a:xfrm>
          <a:prstGeom prst="rect">
            <a:avLst/>
          </a:prstGeom>
        </p:spPr>
        <p:txBody>
          <a:bodyPr anchor="b"/>
          <a:lstStyle/>
          <a:p>
            <a:r>
              <a:t>Title Text</a:t>
            </a:r>
          </a:p>
        </p:txBody>
      </p:sp>
      <p:sp>
        <p:nvSpPr>
          <p:cNvPr id="118" name="Shape 118"/>
          <p:cNvSpPr>
            <a:spLocks noGrp="1"/>
          </p:cNvSpPr>
          <p:nvPr>
            <p:ph type="body" sz="quarter" idx="1"/>
          </p:nvPr>
        </p:nvSpPr>
        <p:spPr>
          <a:xfrm>
            <a:off x="892969" y="3536156"/>
            <a:ext cx="7358063" cy="794742"/>
          </a:xfrm>
          <a:prstGeom prst="rect">
            <a:avLst/>
          </a:prstGeom>
        </p:spPr>
        <p:txBody>
          <a:bodyPr anchor="t"/>
          <a:lstStyle>
            <a:lvl1pPr marL="0" indent="0" algn="ctr">
              <a:spcBef>
                <a:spcPts val="0"/>
              </a:spcBef>
              <a:buSzTx/>
              <a:buNone/>
              <a:defRPr sz="2200"/>
            </a:lvl1pPr>
            <a:lvl2pPr marL="0" indent="0" algn="ctr">
              <a:spcBef>
                <a:spcPts val="0"/>
              </a:spcBef>
              <a:buSzTx/>
              <a:buNone/>
              <a:defRPr sz="2200"/>
            </a:lvl2pPr>
            <a:lvl3pPr marL="0" indent="0" algn="ctr">
              <a:spcBef>
                <a:spcPts val="0"/>
              </a:spcBef>
              <a:buSzTx/>
              <a:buNone/>
              <a:defRPr sz="2200"/>
            </a:lvl3pPr>
            <a:lvl4pPr marL="0" indent="0" algn="ctr">
              <a:spcBef>
                <a:spcPts val="0"/>
              </a:spcBef>
              <a:buSzTx/>
              <a:buNone/>
              <a:defRPr sz="2200"/>
            </a:lvl4pPr>
            <a:lvl5pPr marL="0" indent="0" algn="ctr">
              <a:spcBef>
                <a:spcPts val="0"/>
              </a:spcBef>
              <a:buSzTx/>
              <a:buNone/>
              <a:defRPr sz="2200"/>
            </a:lvl5pPr>
          </a:lstStyle>
          <a:p>
            <a:r>
              <a:t>Body Level One</a:t>
            </a:r>
          </a:p>
          <a:p>
            <a:pPr lvl="1"/>
            <a:r>
              <a:t>Body Level Two</a:t>
            </a:r>
          </a:p>
          <a:p>
            <a:pPr lvl="2"/>
            <a:r>
              <a:t>Body Level Three</a:t>
            </a:r>
          </a:p>
          <a:p>
            <a:pPr lvl="3"/>
            <a:r>
              <a:t>Body Level Four</a:t>
            </a:r>
          </a:p>
          <a:p>
            <a:pPr lvl="4"/>
            <a:r>
              <a:t>Body Level Five</a:t>
            </a:r>
          </a:p>
        </p:txBody>
      </p:sp>
      <p:sp>
        <p:nvSpPr>
          <p:cNvPr id="119" name="Shape 119"/>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352674436"/>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47D75E-4F5B-4895-9C4F-380BE4B3DC74}" type="datetimeFigureOut">
              <a:rPr lang="en-GB" smtClean="0"/>
              <a:t>06/04/2022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AB0F9-3F1B-4266-9729-F639C3399A91}" type="slidenum">
              <a:rPr lang="en-GB" smtClean="0"/>
              <a:t>‹#›</a:t>
            </a:fld>
            <a:endParaRPr lang="en-GB"/>
          </a:p>
        </p:txBody>
      </p:sp>
    </p:spTree>
    <p:extLst>
      <p:ext uri="{BB962C8B-B14F-4D97-AF65-F5344CB8AC3E}">
        <p14:creationId xmlns:p14="http://schemas.microsoft.com/office/powerpoint/2010/main" val="3642468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669727" y="312539"/>
            <a:ext cx="7804547" cy="1518047"/>
          </a:xfrm>
          <a:prstGeom prst="rect">
            <a:avLst/>
          </a:prstGeom>
          <a:ln w="12700">
            <a:miter lim="400000"/>
          </a:ln>
          <a:extLst>
            <a:ext uri="{C572A759-6A51-4108-AA02-DFA0A04FC94B}">
              <ma14:wrappingTextBoxFlag xmlns="" xmlns:ma14="http://schemas.microsoft.com/office/mac/drawingml/2011/main" val="1"/>
            </a:ext>
          </a:extLst>
        </p:spPr>
        <p:txBody>
          <a:bodyPr lIns="35717" tIns="35717" rIns="35717" bIns="35717" anchor="ctr">
            <a:normAutofit/>
          </a:bodyPr>
          <a:lstStyle/>
          <a:p>
            <a:r>
              <a:t>Title Text</a:t>
            </a:r>
          </a:p>
        </p:txBody>
      </p:sp>
      <p:sp>
        <p:nvSpPr>
          <p:cNvPr id="3" name="Shape 3"/>
          <p:cNvSpPr>
            <a:spLocks noGrp="1"/>
          </p:cNvSpPr>
          <p:nvPr>
            <p:ph type="body" idx="1"/>
          </p:nvPr>
        </p:nvSpPr>
        <p:spPr>
          <a:xfrm>
            <a:off x="669727" y="1830586"/>
            <a:ext cx="7804547" cy="4420195"/>
          </a:xfrm>
          <a:prstGeom prst="rect">
            <a:avLst/>
          </a:prstGeom>
          <a:ln w="12700">
            <a:miter lim="400000"/>
          </a:ln>
          <a:extLst>
            <a:ext uri="{C572A759-6A51-4108-AA02-DFA0A04FC94B}">
              <ma14:wrappingTextBoxFlag xmlns="" xmlns:ma14="http://schemas.microsoft.com/office/mac/drawingml/2011/main" val="1"/>
            </a:ext>
          </a:extLst>
        </p:spPr>
        <p:txBody>
          <a:bodyPr lIns="35717" tIns="35717" rIns="35717" bIns="35717"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hape 4"/>
          <p:cNvSpPr>
            <a:spLocks noGrp="1"/>
          </p:cNvSpPr>
          <p:nvPr>
            <p:ph type="sldNum" sz="quarter" idx="2"/>
          </p:nvPr>
        </p:nvSpPr>
        <p:spPr>
          <a:xfrm>
            <a:off x="4428877" y="6505277"/>
            <a:ext cx="277317" cy="272186"/>
          </a:xfrm>
          <a:prstGeom prst="rect">
            <a:avLst/>
          </a:prstGeom>
          <a:ln w="12700">
            <a:miter lim="400000"/>
          </a:ln>
        </p:spPr>
        <p:txBody>
          <a:bodyPr wrap="none" lIns="35717" tIns="35717" rIns="35717" bIns="35717">
            <a:spAutoFit/>
          </a:bodyPr>
          <a:lstStyle>
            <a:lvl1pPr>
              <a:defRPr sz="1300"/>
            </a:lvl1pPr>
          </a:lstStyle>
          <a:p>
            <a:pPr algn="ctr" defTabSz="410751" hangingPunct="0"/>
            <a:fld id="{86CB4B4D-7CA3-9044-876B-883B54F8677D}" type="slidenum">
              <a:rPr kern="0">
                <a:solidFill>
                  <a:srgbClr val="000000"/>
                </a:solidFill>
                <a:sym typeface="Helvetica Light"/>
              </a:rPr>
              <a:pPr algn="ctr" defTabSz="410751" hangingPunct="0"/>
              <a:t>‹#›</a:t>
            </a:fld>
            <a:endParaRPr kern="0">
              <a:solidFill>
                <a:srgbClr val="000000"/>
              </a:solidFill>
              <a:sym typeface="Helvetica Light"/>
            </a:endParaRPr>
          </a:p>
        </p:txBody>
      </p:sp>
    </p:spTree>
    <p:extLst>
      <p:ext uri="{BB962C8B-B14F-4D97-AF65-F5344CB8AC3E}">
        <p14:creationId xmlns:p14="http://schemas.microsoft.com/office/powerpoint/2010/main" val="1784397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ransition spd="med"/>
  <p:txStyles>
    <p:titleStyle>
      <a:lvl1pPr marL="0" marR="0" indent="0" algn="ctr" defTabSz="410751"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Light"/>
        </a:defRPr>
      </a:lvl1pPr>
      <a:lvl2pPr marL="0" marR="0" indent="160729" algn="ctr" defTabSz="410751"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Light"/>
        </a:defRPr>
      </a:lvl2pPr>
      <a:lvl3pPr marL="0" marR="0" indent="321457" algn="ctr" defTabSz="410751"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Light"/>
        </a:defRPr>
      </a:lvl3pPr>
      <a:lvl4pPr marL="0" marR="0" indent="482186" algn="ctr" defTabSz="410751"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Light"/>
        </a:defRPr>
      </a:lvl4pPr>
      <a:lvl5pPr marL="0" marR="0" indent="642915" algn="ctr" defTabSz="410751"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Light"/>
        </a:defRPr>
      </a:lvl9pPr>
    </p:titleStyle>
    <p:bodyStyle>
      <a:lvl1pPr marL="312528" marR="0" indent="-312528" algn="l" defTabSz="410751" rtl="0" latinLnBrk="0">
        <a:lnSpc>
          <a:spcPct val="100000"/>
        </a:lnSpc>
        <a:spcBef>
          <a:spcPts val="2953"/>
        </a:spcBef>
        <a:spcAft>
          <a:spcPts val="0"/>
        </a:spcAft>
        <a:buClrTx/>
        <a:buSzPct val="75000"/>
        <a:buFontTx/>
        <a:buChar char="•"/>
        <a:tabLst/>
        <a:defRPr sz="2500" b="0" i="0" u="none" strike="noStrike" cap="none" spc="0" baseline="0">
          <a:ln>
            <a:noFill/>
          </a:ln>
          <a:solidFill>
            <a:srgbClr val="000000"/>
          </a:solidFill>
          <a:uFillTx/>
          <a:latin typeface="+mn-lt"/>
          <a:ea typeface="+mn-ea"/>
          <a:cs typeface="+mn-cs"/>
          <a:sym typeface="Helvetica Light"/>
        </a:defRPr>
      </a:lvl1pPr>
      <a:lvl2pPr marL="625056" marR="0" indent="-312528" algn="l" defTabSz="410751" rtl="0" latinLnBrk="0">
        <a:lnSpc>
          <a:spcPct val="100000"/>
        </a:lnSpc>
        <a:spcBef>
          <a:spcPts val="2953"/>
        </a:spcBef>
        <a:spcAft>
          <a:spcPts val="0"/>
        </a:spcAft>
        <a:buClrTx/>
        <a:buSzPct val="75000"/>
        <a:buFontTx/>
        <a:buChar char="•"/>
        <a:tabLst/>
        <a:defRPr sz="2500" b="0" i="0" u="none" strike="noStrike" cap="none" spc="0" baseline="0">
          <a:ln>
            <a:noFill/>
          </a:ln>
          <a:solidFill>
            <a:srgbClr val="000000"/>
          </a:solidFill>
          <a:uFillTx/>
          <a:latin typeface="+mn-lt"/>
          <a:ea typeface="+mn-ea"/>
          <a:cs typeface="+mn-cs"/>
          <a:sym typeface="Helvetica Light"/>
        </a:defRPr>
      </a:lvl2pPr>
      <a:lvl3pPr marL="937584" marR="0" indent="-312528" algn="l" defTabSz="410751" rtl="0" latinLnBrk="0">
        <a:lnSpc>
          <a:spcPct val="100000"/>
        </a:lnSpc>
        <a:spcBef>
          <a:spcPts val="2953"/>
        </a:spcBef>
        <a:spcAft>
          <a:spcPts val="0"/>
        </a:spcAft>
        <a:buClrTx/>
        <a:buSzPct val="75000"/>
        <a:buFontTx/>
        <a:buChar char="•"/>
        <a:tabLst/>
        <a:defRPr sz="2500" b="0" i="0" u="none" strike="noStrike" cap="none" spc="0" baseline="0">
          <a:ln>
            <a:noFill/>
          </a:ln>
          <a:solidFill>
            <a:srgbClr val="000000"/>
          </a:solidFill>
          <a:uFillTx/>
          <a:latin typeface="+mn-lt"/>
          <a:ea typeface="+mn-ea"/>
          <a:cs typeface="+mn-cs"/>
          <a:sym typeface="Helvetica Light"/>
        </a:defRPr>
      </a:lvl3pPr>
      <a:lvl4pPr marL="1250112" marR="0" indent="-312528" algn="l" defTabSz="410751" rtl="0" latinLnBrk="0">
        <a:lnSpc>
          <a:spcPct val="100000"/>
        </a:lnSpc>
        <a:spcBef>
          <a:spcPts val="2953"/>
        </a:spcBef>
        <a:spcAft>
          <a:spcPts val="0"/>
        </a:spcAft>
        <a:buClrTx/>
        <a:buSzPct val="75000"/>
        <a:buFontTx/>
        <a:buChar char="•"/>
        <a:tabLst/>
        <a:defRPr sz="2500" b="0" i="0" u="none" strike="noStrike" cap="none" spc="0" baseline="0">
          <a:ln>
            <a:noFill/>
          </a:ln>
          <a:solidFill>
            <a:srgbClr val="000000"/>
          </a:solidFill>
          <a:uFillTx/>
          <a:latin typeface="+mn-lt"/>
          <a:ea typeface="+mn-ea"/>
          <a:cs typeface="+mn-cs"/>
          <a:sym typeface="Helvetica Light"/>
        </a:defRPr>
      </a:lvl4pPr>
      <a:lvl5pPr marL="1562640" marR="0" indent="-312528" algn="l" defTabSz="410751" rtl="0" latinLnBrk="0">
        <a:lnSpc>
          <a:spcPct val="100000"/>
        </a:lnSpc>
        <a:spcBef>
          <a:spcPts val="2953"/>
        </a:spcBef>
        <a:spcAft>
          <a:spcPts val="0"/>
        </a:spcAft>
        <a:buClrTx/>
        <a:buSzPct val="75000"/>
        <a:buFontTx/>
        <a:buChar char="•"/>
        <a:tabLst/>
        <a:defRPr sz="2500" b="0" i="0" u="none" strike="noStrike" cap="none" spc="0" baseline="0">
          <a:ln>
            <a:noFill/>
          </a:ln>
          <a:solidFill>
            <a:srgbClr val="000000"/>
          </a:solidFill>
          <a:uFillTx/>
          <a:latin typeface="+mn-lt"/>
          <a:ea typeface="+mn-ea"/>
          <a:cs typeface="+mn-cs"/>
          <a:sym typeface="Helvetica Light"/>
        </a:defRPr>
      </a:lvl5pPr>
      <a:lvl6pPr marL="1875168" marR="0" indent="-312528" algn="l" defTabSz="410751" rtl="0" latinLnBrk="0">
        <a:lnSpc>
          <a:spcPct val="100000"/>
        </a:lnSpc>
        <a:spcBef>
          <a:spcPts val="2953"/>
        </a:spcBef>
        <a:spcAft>
          <a:spcPts val="0"/>
        </a:spcAft>
        <a:buClrTx/>
        <a:buSzPct val="75000"/>
        <a:buFontTx/>
        <a:buChar char="•"/>
        <a:tabLst/>
        <a:defRPr sz="2500" b="0" i="0" u="none" strike="noStrike" cap="none" spc="0" baseline="0">
          <a:ln>
            <a:noFill/>
          </a:ln>
          <a:solidFill>
            <a:srgbClr val="000000"/>
          </a:solidFill>
          <a:uFillTx/>
          <a:latin typeface="+mn-lt"/>
          <a:ea typeface="+mn-ea"/>
          <a:cs typeface="+mn-cs"/>
          <a:sym typeface="Helvetica Light"/>
        </a:defRPr>
      </a:lvl6pPr>
      <a:lvl7pPr marL="2187696" marR="0" indent="-312528" algn="l" defTabSz="410751" rtl="0" latinLnBrk="0">
        <a:lnSpc>
          <a:spcPct val="100000"/>
        </a:lnSpc>
        <a:spcBef>
          <a:spcPts val="2953"/>
        </a:spcBef>
        <a:spcAft>
          <a:spcPts val="0"/>
        </a:spcAft>
        <a:buClrTx/>
        <a:buSzPct val="75000"/>
        <a:buFontTx/>
        <a:buChar char="•"/>
        <a:tabLst/>
        <a:defRPr sz="2500" b="0" i="0" u="none" strike="noStrike" cap="none" spc="0" baseline="0">
          <a:ln>
            <a:noFill/>
          </a:ln>
          <a:solidFill>
            <a:srgbClr val="000000"/>
          </a:solidFill>
          <a:uFillTx/>
          <a:latin typeface="+mn-lt"/>
          <a:ea typeface="+mn-ea"/>
          <a:cs typeface="+mn-cs"/>
          <a:sym typeface="Helvetica Light"/>
        </a:defRPr>
      </a:lvl7pPr>
      <a:lvl8pPr marL="2500224" marR="0" indent="-312528" algn="l" defTabSz="410751" rtl="0" latinLnBrk="0">
        <a:lnSpc>
          <a:spcPct val="100000"/>
        </a:lnSpc>
        <a:spcBef>
          <a:spcPts val="2953"/>
        </a:spcBef>
        <a:spcAft>
          <a:spcPts val="0"/>
        </a:spcAft>
        <a:buClrTx/>
        <a:buSzPct val="75000"/>
        <a:buFontTx/>
        <a:buChar char="•"/>
        <a:tabLst/>
        <a:defRPr sz="2500" b="0" i="0" u="none" strike="noStrike" cap="none" spc="0" baseline="0">
          <a:ln>
            <a:noFill/>
          </a:ln>
          <a:solidFill>
            <a:srgbClr val="000000"/>
          </a:solidFill>
          <a:uFillTx/>
          <a:latin typeface="+mn-lt"/>
          <a:ea typeface="+mn-ea"/>
          <a:cs typeface="+mn-cs"/>
          <a:sym typeface="Helvetica Light"/>
        </a:defRPr>
      </a:lvl8pPr>
      <a:lvl9pPr marL="2812752" marR="0" indent="-312528" algn="l" defTabSz="410751" rtl="0" latinLnBrk="0">
        <a:lnSpc>
          <a:spcPct val="100000"/>
        </a:lnSpc>
        <a:spcBef>
          <a:spcPts val="2953"/>
        </a:spcBef>
        <a:spcAft>
          <a:spcPts val="0"/>
        </a:spcAft>
        <a:buClrTx/>
        <a:buSzPct val="75000"/>
        <a:buFontTx/>
        <a:buChar char="•"/>
        <a:tabLst/>
        <a:defRPr sz="2500" b="0" i="0" u="none" strike="noStrike" cap="none" spc="0" baseline="0">
          <a:ln>
            <a:noFill/>
          </a:ln>
          <a:solidFill>
            <a:srgbClr val="000000"/>
          </a:solidFill>
          <a:uFillTx/>
          <a:latin typeface="+mn-lt"/>
          <a:ea typeface="+mn-ea"/>
          <a:cs typeface="+mn-cs"/>
          <a:sym typeface="Helvetica Light"/>
        </a:defRPr>
      </a:lvl9pPr>
    </p:bodyStyle>
    <p:otherStyle>
      <a:lvl1pPr marL="0" marR="0" indent="0" algn="ctr" defTabSz="410751" rtl="0" latinLnBrk="0">
        <a:lnSpc>
          <a:spcPct val="100000"/>
        </a:lnSpc>
        <a:spcBef>
          <a:spcPts val="0"/>
        </a:spcBef>
        <a:spcAft>
          <a:spcPts val="0"/>
        </a:spcAft>
        <a:buClrTx/>
        <a:buSzTx/>
        <a:buFontTx/>
        <a:buNone/>
        <a:tabLst/>
        <a:defRPr sz="1300" b="0" i="0" u="none" strike="noStrike" cap="none" spc="0" baseline="0">
          <a:ln>
            <a:noFill/>
          </a:ln>
          <a:solidFill>
            <a:schemeClr val="tx1"/>
          </a:solidFill>
          <a:uFillTx/>
          <a:latin typeface="+mn-lt"/>
          <a:ea typeface="+mn-ea"/>
          <a:cs typeface="+mn-cs"/>
          <a:sym typeface="Helvetica Light"/>
        </a:defRPr>
      </a:lvl1pPr>
      <a:lvl2pPr marL="0" marR="0" indent="160729" algn="ctr" defTabSz="410751" rtl="0" latinLnBrk="0">
        <a:lnSpc>
          <a:spcPct val="100000"/>
        </a:lnSpc>
        <a:spcBef>
          <a:spcPts val="0"/>
        </a:spcBef>
        <a:spcAft>
          <a:spcPts val="0"/>
        </a:spcAft>
        <a:buClrTx/>
        <a:buSzTx/>
        <a:buFontTx/>
        <a:buNone/>
        <a:tabLst/>
        <a:defRPr sz="1300" b="0" i="0" u="none" strike="noStrike" cap="none" spc="0" baseline="0">
          <a:ln>
            <a:noFill/>
          </a:ln>
          <a:solidFill>
            <a:schemeClr val="tx1"/>
          </a:solidFill>
          <a:uFillTx/>
          <a:latin typeface="+mn-lt"/>
          <a:ea typeface="+mn-ea"/>
          <a:cs typeface="+mn-cs"/>
          <a:sym typeface="Helvetica Light"/>
        </a:defRPr>
      </a:lvl2pPr>
      <a:lvl3pPr marL="0" marR="0" indent="321457" algn="ctr" defTabSz="410751" rtl="0" latinLnBrk="0">
        <a:lnSpc>
          <a:spcPct val="100000"/>
        </a:lnSpc>
        <a:spcBef>
          <a:spcPts val="0"/>
        </a:spcBef>
        <a:spcAft>
          <a:spcPts val="0"/>
        </a:spcAft>
        <a:buClrTx/>
        <a:buSzTx/>
        <a:buFontTx/>
        <a:buNone/>
        <a:tabLst/>
        <a:defRPr sz="1300" b="0" i="0" u="none" strike="noStrike" cap="none" spc="0" baseline="0">
          <a:ln>
            <a:noFill/>
          </a:ln>
          <a:solidFill>
            <a:schemeClr val="tx1"/>
          </a:solidFill>
          <a:uFillTx/>
          <a:latin typeface="+mn-lt"/>
          <a:ea typeface="+mn-ea"/>
          <a:cs typeface="+mn-cs"/>
          <a:sym typeface="Helvetica Light"/>
        </a:defRPr>
      </a:lvl3pPr>
      <a:lvl4pPr marL="0" marR="0" indent="482186" algn="ctr" defTabSz="410751" rtl="0" latinLnBrk="0">
        <a:lnSpc>
          <a:spcPct val="100000"/>
        </a:lnSpc>
        <a:spcBef>
          <a:spcPts val="0"/>
        </a:spcBef>
        <a:spcAft>
          <a:spcPts val="0"/>
        </a:spcAft>
        <a:buClrTx/>
        <a:buSzTx/>
        <a:buFontTx/>
        <a:buNone/>
        <a:tabLst/>
        <a:defRPr sz="1300" b="0" i="0" u="none" strike="noStrike" cap="none" spc="0" baseline="0">
          <a:ln>
            <a:noFill/>
          </a:ln>
          <a:solidFill>
            <a:schemeClr val="tx1"/>
          </a:solidFill>
          <a:uFillTx/>
          <a:latin typeface="+mn-lt"/>
          <a:ea typeface="+mn-ea"/>
          <a:cs typeface="+mn-cs"/>
          <a:sym typeface="Helvetica Light"/>
        </a:defRPr>
      </a:lvl4pPr>
      <a:lvl5pPr marL="0" marR="0" indent="642915" algn="ctr" defTabSz="410751" rtl="0" latinLnBrk="0">
        <a:lnSpc>
          <a:spcPct val="100000"/>
        </a:lnSpc>
        <a:spcBef>
          <a:spcPts val="0"/>
        </a:spcBef>
        <a:spcAft>
          <a:spcPts val="0"/>
        </a:spcAft>
        <a:buClrTx/>
        <a:buSzTx/>
        <a:buFontTx/>
        <a:buNone/>
        <a:tabLst/>
        <a:defRPr sz="1300" b="0" i="0" u="none" strike="noStrike" cap="none" spc="0" baseline="0">
          <a:ln>
            <a:noFill/>
          </a:ln>
          <a:solidFill>
            <a:schemeClr val="tx1"/>
          </a:solidFill>
          <a:uFillTx/>
          <a:latin typeface="+mn-lt"/>
          <a:ea typeface="+mn-ea"/>
          <a:cs typeface="+mn-cs"/>
          <a:sym typeface="Helvetica Light"/>
        </a:defRPr>
      </a:lvl5pPr>
      <a:lvl6pPr marL="0" marR="0" indent="803643" algn="ctr" defTabSz="410751" rtl="0" latinLnBrk="0">
        <a:lnSpc>
          <a:spcPct val="100000"/>
        </a:lnSpc>
        <a:spcBef>
          <a:spcPts val="0"/>
        </a:spcBef>
        <a:spcAft>
          <a:spcPts val="0"/>
        </a:spcAft>
        <a:buClrTx/>
        <a:buSzTx/>
        <a:buFontTx/>
        <a:buNone/>
        <a:tabLst/>
        <a:defRPr sz="1300" b="0" i="0" u="none" strike="noStrike" cap="none" spc="0" baseline="0">
          <a:ln>
            <a:noFill/>
          </a:ln>
          <a:solidFill>
            <a:schemeClr val="tx1"/>
          </a:solidFill>
          <a:uFillTx/>
          <a:latin typeface="+mn-lt"/>
          <a:ea typeface="+mn-ea"/>
          <a:cs typeface="+mn-cs"/>
          <a:sym typeface="Helvetica Light"/>
        </a:defRPr>
      </a:lvl6pPr>
      <a:lvl7pPr marL="0" marR="0" indent="964372" algn="ctr" defTabSz="410751" rtl="0" latinLnBrk="0">
        <a:lnSpc>
          <a:spcPct val="100000"/>
        </a:lnSpc>
        <a:spcBef>
          <a:spcPts val="0"/>
        </a:spcBef>
        <a:spcAft>
          <a:spcPts val="0"/>
        </a:spcAft>
        <a:buClrTx/>
        <a:buSzTx/>
        <a:buFontTx/>
        <a:buNone/>
        <a:tabLst/>
        <a:defRPr sz="1300" b="0" i="0" u="none" strike="noStrike" cap="none" spc="0" baseline="0">
          <a:ln>
            <a:noFill/>
          </a:ln>
          <a:solidFill>
            <a:schemeClr val="tx1"/>
          </a:solidFill>
          <a:uFillTx/>
          <a:latin typeface="+mn-lt"/>
          <a:ea typeface="+mn-ea"/>
          <a:cs typeface="+mn-cs"/>
          <a:sym typeface="Helvetica Light"/>
        </a:defRPr>
      </a:lvl7pPr>
      <a:lvl8pPr marL="0" marR="0" indent="1125101" algn="ctr" defTabSz="410751" rtl="0" latinLnBrk="0">
        <a:lnSpc>
          <a:spcPct val="100000"/>
        </a:lnSpc>
        <a:spcBef>
          <a:spcPts val="0"/>
        </a:spcBef>
        <a:spcAft>
          <a:spcPts val="0"/>
        </a:spcAft>
        <a:buClrTx/>
        <a:buSzTx/>
        <a:buFontTx/>
        <a:buNone/>
        <a:tabLst/>
        <a:defRPr sz="1300" b="0" i="0" u="none" strike="noStrike" cap="none" spc="0" baseline="0">
          <a:ln>
            <a:noFill/>
          </a:ln>
          <a:solidFill>
            <a:schemeClr val="tx1"/>
          </a:solidFill>
          <a:uFillTx/>
          <a:latin typeface="+mn-lt"/>
          <a:ea typeface="+mn-ea"/>
          <a:cs typeface="+mn-cs"/>
          <a:sym typeface="Helvetica Light"/>
        </a:defRPr>
      </a:lvl8pPr>
      <a:lvl9pPr marL="0" marR="0" indent="1285829" algn="ctr" defTabSz="410751" rtl="0" latinLnBrk="0">
        <a:lnSpc>
          <a:spcPct val="100000"/>
        </a:lnSpc>
        <a:spcBef>
          <a:spcPts val="0"/>
        </a:spcBef>
        <a:spcAft>
          <a:spcPts val="0"/>
        </a:spcAft>
        <a:buClrTx/>
        <a:buSzTx/>
        <a:buFontTx/>
        <a:buNone/>
        <a:tabLst/>
        <a:defRPr sz="1300" b="0" i="0" u="none" strike="noStrike" cap="none" spc="0" baseline="0">
          <a:ln>
            <a:noFill/>
          </a:ln>
          <a:solidFill>
            <a:schemeClr val="tx1"/>
          </a:solidFill>
          <a:uFillTx/>
          <a:latin typeface="+mn-lt"/>
          <a:ea typeface="+mn-ea"/>
          <a:cs typeface="+mn-cs"/>
          <a:sym typeface="Helvetica Light"/>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probonoeconomics.com/cases/pshe-association" TargetMode="External"/><Relationship Id="rId2" Type="http://schemas.openxmlformats.org/officeDocument/2006/relationships/hyperlink" Target="https://www.pshe-association.org.uk/curriculum-and-resources/resources/curriculum-life-case-statutory-pshe-education" TargetMode="External"/><Relationship Id="rId1" Type="http://schemas.openxmlformats.org/officeDocument/2006/relationships/slideLayout" Target="../slideLayouts/slideLayout4.xml"/><Relationship Id="rId4" Type="http://schemas.openxmlformats.org/officeDocument/2006/relationships/hyperlink" Target="https://assets.publishing.service.gov.uk/government/uploads/system/uploads/attachment_data/file/412291/Personal_Social_Health_and_Economic__PSHE__Education_12_3.pdf"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assets.publishing.service.gov.uk/government/uploads/system/uploads/attachment_data/file/781150/Draft_guidance_Relationships_Education__Relationships_and_Sex_Education__RSE__and_Health_Education2.pdf"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mailto:office@bridge.Leicester.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2842" y="1164134"/>
            <a:ext cx="8828468" cy="440120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2800" b="1" dirty="0"/>
              <a:t>As a parent you will</a:t>
            </a:r>
            <a:r>
              <a:rPr lang="en-GB" sz="2800" dirty="0"/>
              <a:t>:</a:t>
            </a:r>
          </a:p>
          <a:p>
            <a:pPr marL="342900" lvl="0" indent="-342900">
              <a:buFont typeface="Arial" panose="020B0604020202020204" pitchFamily="34" charset="0"/>
              <a:buChar char="•"/>
            </a:pPr>
            <a:r>
              <a:rPr lang="en-GB" sz="2800" dirty="0"/>
              <a:t>Have accessible, accurate, up-to-date, information.</a:t>
            </a:r>
          </a:p>
          <a:p>
            <a:pPr marL="342900" lvl="0" indent="-342900">
              <a:buFont typeface="Arial" panose="020B0604020202020204" pitchFamily="34" charset="0"/>
              <a:buChar char="•"/>
            </a:pPr>
            <a:r>
              <a:rPr lang="en-GB" sz="2800" dirty="0"/>
              <a:t>Know that your child is safe and supported.</a:t>
            </a:r>
          </a:p>
          <a:p>
            <a:pPr marL="342900" lvl="0" indent="-342900">
              <a:buFont typeface="Arial" panose="020B0604020202020204" pitchFamily="34" charset="0"/>
              <a:buChar char="•"/>
            </a:pPr>
            <a:r>
              <a:rPr lang="en-GB" sz="2800" dirty="0"/>
              <a:t>Have information on how and when RHE is taught.</a:t>
            </a:r>
          </a:p>
          <a:p>
            <a:pPr marL="342900" lvl="0" indent="-342900">
              <a:buFont typeface="Arial" panose="020B0604020202020204" pitchFamily="34" charset="0"/>
              <a:buChar char="•"/>
            </a:pPr>
            <a:r>
              <a:rPr lang="en-GB" sz="2800" dirty="0"/>
              <a:t>Understand your rights and responsibilities in relation to our RHE policy and curriculum.</a:t>
            </a:r>
          </a:p>
          <a:p>
            <a:pPr marL="342900" lvl="0" indent="-342900">
              <a:buFont typeface="Arial" panose="020B0604020202020204" pitchFamily="34" charset="0"/>
              <a:buChar char="•"/>
            </a:pPr>
            <a:r>
              <a:rPr lang="en-GB" sz="2800" dirty="0"/>
              <a:t>Be informed about issues of confidentiality and how it affects you and your children.</a:t>
            </a:r>
          </a:p>
          <a:p>
            <a:pPr marL="342900" lvl="0" indent="-342900">
              <a:buFont typeface="Arial" panose="020B0604020202020204" pitchFamily="34" charset="0"/>
              <a:buChar char="•"/>
            </a:pPr>
            <a:r>
              <a:rPr lang="en-GB" sz="2800" dirty="0"/>
              <a:t>Have your views and ideas received in a respectful, non-judgemental manner.</a:t>
            </a:r>
          </a:p>
        </p:txBody>
      </p:sp>
      <p:sp>
        <p:nvSpPr>
          <p:cNvPr id="3" name="TextBox 2"/>
          <p:cNvSpPr txBox="1"/>
          <p:nvPr/>
        </p:nvSpPr>
        <p:spPr>
          <a:xfrm>
            <a:off x="2627784" y="338554"/>
            <a:ext cx="3384375" cy="523220"/>
          </a:xfrm>
          <a:prstGeom prst="rect">
            <a:avLst/>
          </a:prstGeom>
          <a:solidFill>
            <a:schemeClr val="bg2"/>
          </a:solidFill>
        </p:spPr>
        <p:txBody>
          <a:bodyPr wrap="square" rtlCol="0">
            <a:spAutoFit/>
          </a:bodyPr>
          <a:lstStyle/>
          <a:p>
            <a:r>
              <a:rPr lang="en-GB" sz="2800" b="1" dirty="0"/>
              <a:t>Aims of this session:</a:t>
            </a:r>
          </a:p>
        </p:txBody>
      </p:sp>
    </p:spTree>
    <p:extLst>
      <p:ext uri="{BB962C8B-B14F-4D97-AF65-F5344CB8AC3E}">
        <p14:creationId xmlns:p14="http://schemas.microsoft.com/office/powerpoint/2010/main" val="970388174"/>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8107" y="548680"/>
            <a:ext cx="8847786" cy="6586418"/>
          </a:xfrm>
          <a:prstGeom prst="rect">
            <a:avLst/>
          </a:prstGeom>
        </p:spPr>
        <p:style>
          <a:lnRef idx="2">
            <a:schemeClr val="accent3"/>
          </a:lnRef>
          <a:fillRef idx="1">
            <a:schemeClr val="lt1"/>
          </a:fillRef>
          <a:effectRef idx="0">
            <a:schemeClr val="accent3"/>
          </a:effectRef>
          <a:fontRef idx="minor">
            <a:schemeClr val="dk1"/>
          </a:fontRef>
        </p:style>
        <p:txBody>
          <a:bodyPr wrap="square" lIns="91440" tIns="45720" rIns="91440" bIns="45720" rtlCol="0" anchor="t">
            <a:spAutoFit/>
          </a:bodyPr>
          <a:lstStyle/>
          <a:p>
            <a:pPr algn="ctr"/>
            <a:r>
              <a:rPr lang="en-GB" sz="3200" b="1" dirty="0"/>
              <a:t>New DfE statutory guidance</a:t>
            </a:r>
            <a:endParaRPr lang="en-US" sz="3200" dirty="0"/>
          </a:p>
          <a:p>
            <a:pPr marL="571500" indent="-571500">
              <a:buFont typeface="Arial" panose="020B0604020202020204" pitchFamily="34" charset="0"/>
              <a:buChar char="•"/>
            </a:pPr>
            <a:r>
              <a:rPr lang="en-US" sz="3200" dirty="0"/>
              <a:t>Came into effect in September 2020</a:t>
            </a:r>
          </a:p>
          <a:p>
            <a:pPr marL="571500" indent="-571500">
              <a:buFont typeface="Arial" panose="020B0604020202020204" pitchFamily="34" charset="0"/>
              <a:buChar char="•"/>
            </a:pPr>
            <a:r>
              <a:rPr lang="en-US" sz="3200" dirty="0"/>
              <a:t>Relationships and Health Education in primary schools</a:t>
            </a:r>
          </a:p>
          <a:p>
            <a:pPr marL="571500" indent="-571500">
              <a:buFont typeface="Arial" panose="020B0604020202020204" pitchFamily="34" charset="0"/>
              <a:buChar char="•"/>
            </a:pPr>
            <a:r>
              <a:rPr lang="en-GB" sz="3200" dirty="0"/>
              <a:t>This guidance is for all primary schools.</a:t>
            </a:r>
          </a:p>
          <a:p>
            <a:endParaRPr lang="en-US" sz="3200" dirty="0"/>
          </a:p>
          <a:p>
            <a:r>
              <a:rPr lang="en-US" sz="3200" dirty="0"/>
              <a:t>However, some of the Y5 and Y6 science curriculum form part of what is viewed as sex education  - puberty and scientific parts of reproduction:</a:t>
            </a:r>
          </a:p>
          <a:p>
            <a:pPr marL="457200" indent="-457200">
              <a:buFont typeface="Wingdings" panose="05000000000000000000" pitchFamily="2" charset="2"/>
              <a:buChar char="q"/>
            </a:pPr>
            <a:r>
              <a:rPr lang="en-US" sz="2800" dirty="0">
                <a:solidFill>
                  <a:srgbClr val="00B050"/>
                </a:solidFill>
              </a:rPr>
              <a:t>describe the life process of reproduction in some plants and animals, including humans</a:t>
            </a:r>
          </a:p>
          <a:p>
            <a:pPr marL="457200" indent="-457200">
              <a:buFont typeface="Wingdings" panose="05000000000000000000" pitchFamily="2" charset="2"/>
              <a:buChar char="q"/>
            </a:pPr>
            <a:r>
              <a:rPr lang="en-US" sz="2800" dirty="0">
                <a:solidFill>
                  <a:srgbClr val="00B050"/>
                </a:solidFill>
              </a:rPr>
              <a:t>describe the changes as humans develop to old age</a:t>
            </a:r>
          </a:p>
          <a:p>
            <a:endParaRPr lang="en-US" dirty="0"/>
          </a:p>
          <a:p>
            <a:endParaRPr lang="en-GB" sz="3200" dirty="0"/>
          </a:p>
        </p:txBody>
      </p:sp>
    </p:spTree>
    <p:extLst>
      <p:ext uri="{BB962C8B-B14F-4D97-AF65-F5344CB8AC3E}">
        <p14:creationId xmlns:p14="http://schemas.microsoft.com/office/powerpoint/2010/main" val="6149492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1CBE3-EE9B-4C87-A1C3-2003FC6D95B1}"/>
              </a:ext>
            </a:extLst>
          </p:cNvPr>
          <p:cNvSpPr>
            <a:spLocks noGrp="1"/>
          </p:cNvSpPr>
          <p:nvPr>
            <p:ph type="title"/>
          </p:nvPr>
        </p:nvSpPr>
        <p:spPr>
          <a:solidFill>
            <a:schemeClr val="bg2"/>
          </a:solidFill>
        </p:spPr>
        <p:txBody>
          <a:bodyPr/>
          <a:lstStyle/>
          <a:p>
            <a:r>
              <a:rPr lang="en-US" b="1" dirty="0"/>
              <a:t>Why teach RHE?</a:t>
            </a:r>
            <a:endParaRPr lang="en-GB" b="1" dirty="0"/>
          </a:p>
        </p:txBody>
      </p:sp>
      <p:sp>
        <p:nvSpPr>
          <p:cNvPr id="5" name="Content Placeholder 4">
            <a:extLst>
              <a:ext uri="{FF2B5EF4-FFF2-40B4-BE49-F238E27FC236}">
                <a16:creationId xmlns:a16="http://schemas.microsoft.com/office/drawing/2014/main" id="{5DCCA41B-A9ED-4CCF-86EB-3622A30450D0}"/>
              </a:ext>
            </a:extLst>
          </p:cNvPr>
          <p:cNvSpPr>
            <a:spLocks noGrp="1"/>
          </p:cNvSpPr>
          <p:nvPr>
            <p:ph sz="half" idx="1"/>
          </p:nvPr>
        </p:nvSpPr>
        <p:spPr/>
        <p:txBody>
          <a:bodyPr>
            <a:normAutofit fontScale="77500" lnSpcReduction="20000"/>
          </a:bodyPr>
          <a:lstStyle/>
          <a:p>
            <a:pPr marL="257175" indent="-257175"/>
            <a:r>
              <a:rPr lang="en-GB" b="1" dirty="0"/>
              <a:t>PSHE education has </a:t>
            </a:r>
            <a:r>
              <a:rPr lang="en-GB" b="1" dirty="0">
                <a:hlinkClick r:id="rId2"/>
              </a:rPr>
              <a:t>proven impact </a:t>
            </a:r>
            <a:r>
              <a:rPr lang="en-GB" b="1" dirty="0"/>
              <a:t>on life chances and academic success when delivered well</a:t>
            </a:r>
          </a:p>
          <a:p>
            <a:pPr marL="257175" indent="-257175"/>
            <a:endParaRPr lang="en-GB" sz="800" dirty="0"/>
          </a:p>
          <a:p>
            <a:pPr marL="257175" indent="-257175"/>
            <a:r>
              <a:rPr lang="en-GB" b="1" dirty="0"/>
              <a:t>Statutory RSHE requirements can have a major impact </a:t>
            </a:r>
            <a:r>
              <a:rPr lang="en-GB" dirty="0"/>
              <a:t>on the quality of PSHE in all schools for all pupils.</a:t>
            </a:r>
          </a:p>
          <a:p>
            <a:endParaRPr lang="en-GB" sz="800" dirty="0"/>
          </a:p>
          <a:p>
            <a:pPr marL="257175" indent="-257175"/>
            <a:r>
              <a:rPr lang="en-GB" b="1" dirty="0"/>
              <a:t>These developments mean that all pupils can benefit </a:t>
            </a:r>
            <a:r>
              <a:rPr lang="en-GB" dirty="0"/>
              <a:t>from an education that keeps them safe, healthy and prepared for the realities of modern life.</a:t>
            </a:r>
          </a:p>
          <a:p>
            <a:endParaRPr lang="en-GB" dirty="0"/>
          </a:p>
        </p:txBody>
      </p:sp>
      <p:cxnSp>
        <p:nvCxnSpPr>
          <p:cNvPr id="4" name="Straight Connector 3">
            <a:extLst>
              <a:ext uri="{FF2B5EF4-FFF2-40B4-BE49-F238E27FC236}">
                <a16:creationId xmlns:a16="http://schemas.microsoft.com/office/drawing/2014/main" id="{D83FE848-F4E6-4A3F-AAA2-27C934DD7F73}"/>
              </a:ext>
            </a:extLst>
          </p:cNvPr>
          <p:cNvCxnSpPr/>
          <p:nvPr/>
        </p:nvCxnSpPr>
        <p:spPr>
          <a:xfrm>
            <a:off x="4522152" y="1888502"/>
            <a:ext cx="0" cy="3869871"/>
          </a:xfrm>
          <a:prstGeom prst="line">
            <a:avLst/>
          </a:prstGeom>
          <a:ln w="254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7" name="Content Placeholder 6">
            <a:extLst>
              <a:ext uri="{FF2B5EF4-FFF2-40B4-BE49-F238E27FC236}">
                <a16:creationId xmlns:a16="http://schemas.microsoft.com/office/drawing/2014/main" id="{EBAF641B-BE1D-490B-97EC-80261B4EE1E3}"/>
              </a:ext>
            </a:extLst>
          </p:cNvPr>
          <p:cNvSpPr>
            <a:spLocks noGrp="1"/>
          </p:cNvSpPr>
          <p:nvPr>
            <p:ph sz="half" idx="2"/>
          </p:nvPr>
        </p:nvSpPr>
        <p:spPr>
          <a:xfrm>
            <a:off x="4648200" y="1600200"/>
            <a:ext cx="4038600" cy="4976747"/>
          </a:xfrm>
          <a:prstGeom prst="rect">
            <a:avLst/>
          </a:prstGeom>
        </p:spPr>
        <p:txBody>
          <a:bodyPr>
            <a:spAutoFit/>
          </a:bodyPr>
          <a:lstStyle/>
          <a:p>
            <a:endParaRPr lang="en-GB" sz="600" b="1" i="1" dirty="0"/>
          </a:p>
          <a:p>
            <a:endParaRPr lang="en-GB" sz="1350" b="1" dirty="0">
              <a:hlinkClick r:id="rId3"/>
            </a:endParaRPr>
          </a:p>
          <a:p>
            <a:endParaRPr lang="en-GB" sz="1350" b="1" dirty="0">
              <a:hlinkClick r:id="rId3"/>
            </a:endParaRPr>
          </a:p>
          <a:p>
            <a:endParaRPr lang="en-GB" sz="1350" b="1" dirty="0">
              <a:hlinkClick r:id="rId3"/>
            </a:endParaRPr>
          </a:p>
          <a:p>
            <a:endParaRPr lang="en-GB" sz="1350" b="1" dirty="0">
              <a:hlinkClick r:id="rId3"/>
            </a:endParaRPr>
          </a:p>
          <a:p>
            <a:endParaRPr lang="en-GB" sz="1350" b="1" dirty="0">
              <a:hlinkClick r:id="rId3"/>
            </a:endParaRPr>
          </a:p>
          <a:p>
            <a:endParaRPr lang="en-GB" sz="1350" b="1" dirty="0">
              <a:hlinkClick r:id="rId3"/>
            </a:endParaRPr>
          </a:p>
          <a:p>
            <a:endParaRPr lang="en-GB" sz="1350" b="1" dirty="0">
              <a:hlinkClick r:id="rId3"/>
            </a:endParaRPr>
          </a:p>
          <a:p>
            <a:endParaRPr lang="en-GB" sz="1350" b="1" dirty="0">
              <a:hlinkClick r:id="rId3"/>
            </a:endParaRPr>
          </a:p>
          <a:p>
            <a:endParaRPr lang="en-GB" sz="1350" b="1" dirty="0">
              <a:hlinkClick r:id="rId3"/>
            </a:endParaRPr>
          </a:p>
          <a:p>
            <a:endParaRPr lang="en-GB" sz="1350" b="1" dirty="0">
              <a:hlinkClick r:id="rId3"/>
            </a:endParaRPr>
          </a:p>
          <a:p>
            <a:endParaRPr lang="en-GB" sz="1350" b="1" dirty="0">
              <a:hlinkClick r:id="rId3"/>
            </a:endParaRPr>
          </a:p>
          <a:p>
            <a:endParaRPr lang="en-GB" sz="1800" b="1" dirty="0">
              <a:hlinkClick r:id="rId3"/>
            </a:endParaRPr>
          </a:p>
          <a:p>
            <a:pPr marL="0" indent="0">
              <a:buNone/>
            </a:pPr>
            <a:r>
              <a:rPr lang="en-GB" sz="1800" b="1" dirty="0">
                <a:hlinkClick r:id="rId3"/>
              </a:rPr>
              <a:t>An extensive 2017 literature review </a:t>
            </a:r>
            <a:r>
              <a:rPr lang="en-GB" sz="1800" b="1" dirty="0"/>
              <a:t>by leading economists found </a:t>
            </a:r>
            <a:r>
              <a:rPr lang="en-GB" sz="1800" b="1" i="1" dirty="0"/>
              <a:t>‘Very strong evidence’ </a:t>
            </a:r>
            <a:r>
              <a:rPr lang="en-GB" sz="1800" b="1" dirty="0"/>
              <a:t>that PSHE (personal, social, health and economic) learning has a positive impact on health, well being and academic attainment.</a:t>
            </a:r>
            <a:endParaRPr lang="en-GB" sz="1800" dirty="0"/>
          </a:p>
        </p:txBody>
      </p:sp>
      <p:sp>
        <p:nvSpPr>
          <p:cNvPr id="8" name="Rectangle 7">
            <a:extLst>
              <a:ext uri="{FF2B5EF4-FFF2-40B4-BE49-F238E27FC236}">
                <a16:creationId xmlns:a16="http://schemas.microsoft.com/office/drawing/2014/main" id="{B01E268D-654A-442F-B364-7AFA9111A535}"/>
              </a:ext>
            </a:extLst>
          </p:cNvPr>
          <p:cNvSpPr/>
          <p:nvPr/>
        </p:nvSpPr>
        <p:spPr>
          <a:xfrm>
            <a:off x="4629159" y="1744118"/>
            <a:ext cx="4191311" cy="2800767"/>
          </a:xfrm>
          <a:prstGeom prst="rect">
            <a:avLst/>
          </a:prstGeom>
        </p:spPr>
        <p:txBody>
          <a:bodyPr wrap="square">
            <a:spAutoFit/>
          </a:bodyPr>
          <a:lstStyle/>
          <a:p>
            <a:r>
              <a:rPr lang="en-GB" sz="1600" b="1" i="1" dirty="0"/>
              <a:t>“The evidence shows that personal, social, health and economic (PSHE) education can improve the physical and psychosocial well-being of pupils. A virtuous cycle can be achieved, whereby pupils with better health and well-being can achieve better academically, which in turn leads to greater success.” </a:t>
            </a:r>
          </a:p>
          <a:p>
            <a:endParaRPr lang="en-GB" sz="1600" b="1" i="1" dirty="0"/>
          </a:p>
          <a:p>
            <a:r>
              <a:rPr lang="en-GB" sz="1600" dirty="0"/>
              <a:t>Department for Education </a:t>
            </a:r>
            <a:r>
              <a:rPr lang="en-GB" sz="1600" dirty="0">
                <a:hlinkClick r:id="rId4"/>
              </a:rPr>
              <a:t>review</a:t>
            </a:r>
            <a:r>
              <a:rPr lang="en-GB" sz="1600" dirty="0"/>
              <a:t> of PSHE education impact and effective practice</a:t>
            </a:r>
            <a:endParaRPr lang="en-GB" sz="1600" i="1" dirty="0"/>
          </a:p>
        </p:txBody>
      </p:sp>
    </p:spTree>
    <p:extLst>
      <p:ext uri="{BB962C8B-B14F-4D97-AF65-F5344CB8AC3E}">
        <p14:creationId xmlns:p14="http://schemas.microsoft.com/office/powerpoint/2010/main" val="2974098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1CBE3-EE9B-4C87-A1C3-2003FC6D95B1}"/>
              </a:ext>
            </a:extLst>
          </p:cNvPr>
          <p:cNvSpPr>
            <a:spLocks noGrp="1"/>
          </p:cNvSpPr>
          <p:nvPr>
            <p:ph type="title"/>
          </p:nvPr>
        </p:nvSpPr>
        <p:spPr>
          <a:solidFill>
            <a:schemeClr val="bg2"/>
          </a:solidFill>
        </p:spPr>
        <p:txBody>
          <a:bodyPr/>
          <a:lstStyle/>
          <a:p>
            <a:r>
              <a:rPr lang="en-US" b="1" dirty="0"/>
              <a:t>Why teach RHE?</a:t>
            </a:r>
            <a:endParaRPr lang="en-GB" b="1" dirty="0"/>
          </a:p>
        </p:txBody>
      </p:sp>
      <p:sp>
        <p:nvSpPr>
          <p:cNvPr id="3" name="Content Placeholder 2">
            <a:extLst>
              <a:ext uri="{FF2B5EF4-FFF2-40B4-BE49-F238E27FC236}">
                <a16:creationId xmlns:a16="http://schemas.microsoft.com/office/drawing/2014/main" id="{C74470E0-532E-4F39-8B3D-D6986F6A471B}"/>
              </a:ext>
            </a:extLst>
          </p:cNvPr>
          <p:cNvSpPr>
            <a:spLocks noGrp="1"/>
          </p:cNvSpPr>
          <p:nvPr>
            <p:ph idx="1"/>
          </p:nvPr>
        </p:nvSpPr>
        <p:spPr/>
        <p:style>
          <a:lnRef idx="2">
            <a:schemeClr val="accent3"/>
          </a:lnRef>
          <a:fillRef idx="1">
            <a:schemeClr val="lt1"/>
          </a:fillRef>
          <a:effectRef idx="0">
            <a:schemeClr val="accent3"/>
          </a:effectRef>
          <a:fontRef idx="minor">
            <a:schemeClr val="dk1"/>
          </a:fontRef>
        </p:style>
        <p:txBody>
          <a:bodyPr vert="horz" lIns="91440" tIns="45720" rIns="91440" bIns="45720" rtlCol="0" anchor="t">
            <a:normAutofit fontScale="77500" lnSpcReduction="20000"/>
          </a:bodyPr>
          <a:lstStyle/>
          <a:p>
            <a:r>
              <a:rPr lang="en-GB" dirty="0"/>
              <a:t>We teach RHE on the understanding that:</a:t>
            </a:r>
            <a:endParaRPr lang="en-GB" sz="3600" dirty="0"/>
          </a:p>
          <a:p>
            <a:pPr lvl="1"/>
            <a:r>
              <a:rPr lang="en-GB" dirty="0"/>
              <a:t>it is taught in the context of family life;</a:t>
            </a:r>
            <a:endParaRPr lang="en-GB" sz="3200" dirty="0"/>
          </a:p>
          <a:p>
            <a:pPr lvl="1"/>
            <a:r>
              <a:rPr lang="en-GB" dirty="0"/>
              <a:t>it is part of a wider process of social, personal, spiritual and moral education;</a:t>
            </a:r>
            <a:endParaRPr lang="en-GB" sz="3200" dirty="0"/>
          </a:p>
          <a:p>
            <a:pPr lvl="1"/>
            <a:r>
              <a:rPr lang="en-GB" dirty="0"/>
              <a:t>children should be taught to have respect for their own bodies;</a:t>
            </a:r>
            <a:endParaRPr lang="en-GB" sz="3200" dirty="0"/>
          </a:p>
          <a:p>
            <a:pPr lvl="1"/>
            <a:r>
              <a:rPr lang="en-GB" dirty="0"/>
              <a:t>children should learn about their responsibilities to others;</a:t>
            </a:r>
            <a:endParaRPr lang="en-GB" sz="3200" dirty="0"/>
          </a:p>
          <a:p>
            <a:pPr lvl="1"/>
            <a:r>
              <a:rPr lang="en-GB" dirty="0"/>
              <a:t>it is important to build positive relationships with others, involving trust and respect, both in person and online;</a:t>
            </a:r>
            <a:endParaRPr lang="en-GB" sz="3200" dirty="0"/>
          </a:p>
          <a:p>
            <a:pPr lvl="1"/>
            <a:r>
              <a:rPr lang="en-GB" dirty="0"/>
              <a:t>it makes a significant contribution to our duty to safeguard and protect all children;</a:t>
            </a:r>
            <a:endParaRPr lang="en-GB" sz="3200" dirty="0"/>
          </a:p>
          <a:p>
            <a:pPr lvl="1"/>
            <a:r>
              <a:rPr lang="en-GB" dirty="0"/>
              <a:t>it plays a key role in improving health outcomes for children and young people such as risk-taking behaviour, including online behaviour</a:t>
            </a:r>
            <a:endParaRPr lang="en-GB" sz="3200" dirty="0"/>
          </a:p>
          <a:p>
            <a:endParaRPr lang="en-GB" dirty="0"/>
          </a:p>
        </p:txBody>
      </p:sp>
    </p:spTree>
    <p:extLst>
      <p:ext uri="{BB962C8B-B14F-4D97-AF65-F5344CB8AC3E}">
        <p14:creationId xmlns:p14="http://schemas.microsoft.com/office/powerpoint/2010/main" val="1948531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38138"/>
          </a:xfrm>
          <a:solidFill>
            <a:schemeClr val="bg2"/>
          </a:solidFill>
        </p:spPr>
        <p:txBody>
          <a:bodyPr>
            <a:normAutofit fontScale="90000"/>
          </a:bodyPr>
          <a:lstStyle/>
          <a:p>
            <a:br>
              <a:rPr lang="en-GB" dirty="0"/>
            </a:br>
            <a:r>
              <a:rPr lang="en-GB" sz="3600" b="1" dirty="0"/>
              <a:t>Do I have a right to withdraw my child from Relationships and Health Education?</a:t>
            </a:r>
            <a:br>
              <a:rPr lang="en-GB" sz="3600" dirty="0"/>
            </a:br>
            <a:endParaRPr lang="en-GB" sz="3600" dirty="0"/>
          </a:p>
        </p:txBody>
      </p:sp>
      <p:sp>
        <p:nvSpPr>
          <p:cNvPr id="3" name="Content Placeholder 2"/>
          <p:cNvSpPr>
            <a:spLocks noGrp="1"/>
          </p:cNvSpPr>
          <p:nvPr>
            <p:ph idx="1"/>
          </p:nvPr>
        </p:nvSpPr>
        <p:spPr>
          <a:xfrm>
            <a:off x="395536" y="2057399"/>
            <a:ext cx="8229600" cy="4525963"/>
          </a:xfrm>
        </p:spPr>
        <p:style>
          <a:lnRef idx="2">
            <a:schemeClr val="accent3"/>
          </a:lnRef>
          <a:fillRef idx="1">
            <a:schemeClr val="lt1"/>
          </a:fillRef>
          <a:effectRef idx="0">
            <a:schemeClr val="accent3"/>
          </a:effectRef>
          <a:fontRef idx="minor">
            <a:schemeClr val="dk1"/>
          </a:fontRef>
        </p:style>
        <p:txBody>
          <a:bodyPr>
            <a:normAutofit fontScale="77500" lnSpcReduction="20000"/>
          </a:bodyPr>
          <a:lstStyle/>
          <a:p>
            <a:pPr marL="0" indent="0">
              <a:buNone/>
            </a:pPr>
            <a:r>
              <a:rPr lang="en-GB" b="1" dirty="0">
                <a:solidFill>
                  <a:srgbClr val="FF0000"/>
                </a:solidFill>
              </a:rPr>
              <a:t>No. </a:t>
            </a:r>
          </a:p>
          <a:p>
            <a:r>
              <a:rPr lang="en-US" b="1" dirty="0"/>
              <a:t>Relationships, Health Education, including Mental Health are </a:t>
            </a:r>
            <a:r>
              <a:rPr lang="en-US" b="1" u="sng" dirty="0"/>
              <a:t>statutory</a:t>
            </a:r>
            <a:r>
              <a:rPr lang="en-US" b="1" dirty="0"/>
              <a:t> and parents cannot withdraw their child from these lessons.</a:t>
            </a:r>
          </a:p>
          <a:p>
            <a:r>
              <a:rPr lang="en-US" b="1" dirty="0"/>
              <a:t>Parents also cannot withdraw their child from aspects of Relationships and Health Education which are covered as part of the statutory </a:t>
            </a:r>
            <a:r>
              <a:rPr lang="en-US" b="1" dirty="0">
                <a:solidFill>
                  <a:srgbClr val="00B050"/>
                </a:solidFill>
              </a:rPr>
              <a:t>science</a:t>
            </a:r>
            <a:r>
              <a:rPr lang="en-US" b="1" dirty="0"/>
              <a:t> curriculum.</a:t>
            </a:r>
          </a:p>
          <a:p>
            <a:r>
              <a:rPr lang="en-GB" dirty="0"/>
              <a:t>The Government  believe the contents of these subjects, such as family, friendship, safety (including online safety) are important for all children to be taught.</a:t>
            </a:r>
            <a:endParaRPr lang="en-US" dirty="0"/>
          </a:p>
          <a:p>
            <a:r>
              <a:rPr lang="en-US" dirty="0"/>
              <a:t>Sex Education is not statutory in primary schools and we will not be implementing this beyond the Science curriculum.</a:t>
            </a:r>
          </a:p>
        </p:txBody>
      </p:sp>
    </p:spTree>
    <p:extLst>
      <p:ext uri="{BB962C8B-B14F-4D97-AF65-F5344CB8AC3E}">
        <p14:creationId xmlns:p14="http://schemas.microsoft.com/office/powerpoint/2010/main" val="4070790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38138"/>
          </a:xfrm>
          <a:solidFill>
            <a:schemeClr val="bg2"/>
          </a:solidFill>
        </p:spPr>
        <p:txBody>
          <a:bodyPr>
            <a:normAutofit fontScale="90000"/>
          </a:bodyPr>
          <a:lstStyle/>
          <a:p>
            <a:br>
              <a:rPr lang="en-GB" dirty="0"/>
            </a:br>
            <a:r>
              <a:rPr lang="en-GB" sz="3600" b="1" dirty="0"/>
              <a:t>What does the statutory guidance cover?</a:t>
            </a:r>
            <a:br>
              <a:rPr lang="en-GB" sz="3600" b="1" dirty="0"/>
            </a:br>
            <a:br>
              <a:rPr lang="en-GB" sz="3600" dirty="0"/>
            </a:br>
            <a:endParaRPr lang="en-GB" sz="3600" dirty="0"/>
          </a:p>
        </p:txBody>
      </p:sp>
      <p:sp>
        <p:nvSpPr>
          <p:cNvPr id="3" name="Content Placeholder 2"/>
          <p:cNvSpPr>
            <a:spLocks noGrp="1"/>
          </p:cNvSpPr>
          <p:nvPr>
            <p:ph idx="1"/>
          </p:nvPr>
        </p:nvSpPr>
        <p:spPr>
          <a:xfrm>
            <a:off x="395536" y="2057399"/>
            <a:ext cx="8229600" cy="4525963"/>
          </a:xfrm>
        </p:spPr>
        <p:style>
          <a:lnRef idx="2">
            <a:schemeClr val="accent3"/>
          </a:lnRef>
          <a:fillRef idx="1">
            <a:schemeClr val="lt1"/>
          </a:fillRef>
          <a:effectRef idx="0">
            <a:schemeClr val="accent3"/>
          </a:effectRef>
          <a:fontRef idx="minor">
            <a:schemeClr val="dk1"/>
          </a:fontRef>
        </p:style>
        <p:txBody>
          <a:bodyPr>
            <a:normAutofit fontScale="85000" lnSpcReduction="10000"/>
          </a:bodyPr>
          <a:lstStyle/>
          <a:p>
            <a:pPr marL="257175" indent="-257175"/>
            <a:r>
              <a:rPr lang="en-GB" dirty="0"/>
              <a:t>The Department for Education </a:t>
            </a:r>
            <a:r>
              <a:rPr lang="en-GB" b="1" u="sng" dirty="0">
                <a:hlinkClick r:id="rId2"/>
              </a:rPr>
              <a:t>statutory guidance for Health Education, Relationships Education and RSE</a:t>
            </a:r>
            <a:r>
              <a:rPr lang="en-GB" dirty="0"/>
              <a:t> outlines what schools must cover.</a:t>
            </a:r>
          </a:p>
          <a:p>
            <a:endParaRPr lang="en-GB" dirty="0"/>
          </a:p>
          <a:p>
            <a:pPr marL="257175" indent="-257175"/>
            <a:r>
              <a:rPr lang="en-GB" b="1" dirty="0"/>
              <a:t>This covers broad areas of particular relevance and concern to children and young people today. </a:t>
            </a:r>
            <a:r>
              <a:rPr lang="en-GB" dirty="0"/>
              <a:t>It should ensure that every child is guaranteed a PSHE education that covers mental health and wellbeing, physical health (including healthy lifestyles and first aid) and learning about safe, healthy relationships, including understanding consent and negotiating life online.</a:t>
            </a:r>
          </a:p>
          <a:p>
            <a:pPr marL="0" indent="0">
              <a:buNone/>
            </a:pPr>
            <a:endParaRPr lang="en-US" dirty="0"/>
          </a:p>
        </p:txBody>
      </p:sp>
    </p:spTree>
    <p:extLst>
      <p:ext uri="{BB962C8B-B14F-4D97-AF65-F5344CB8AC3E}">
        <p14:creationId xmlns:p14="http://schemas.microsoft.com/office/powerpoint/2010/main" val="2898547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470" y="877390"/>
            <a:ext cx="8925059" cy="5719962"/>
          </a:xfrm>
        </p:spPr>
        <p:style>
          <a:lnRef idx="2">
            <a:schemeClr val="accent3"/>
          </a:lnRef>
          <a:fillRef idx="1">
            <a:schemeClr val="lt1"/>
          </a:fillRef>
          <a:effectRef idx="0">
            <a:schemeClr val="accent3"/>
          </a:effectRef>
          <a:fontRef idx="minor">
            <a:schemeClr val="dk1"/>
          </a:fontRef>
        </p:style>
        <p:txBody>
          <a:bodyPr>
            <a:normAutofit fontScale="85000" lnSpcReduction="20000"/>
          </a:bodyPr>
          <a:lstStyle/>
          <a:p>
            <a:pPr marL="0" indent="0">
              <a:buNone/>
            </a:pPr>
            <a:r>
              <a:rPr lang="en-GB" i="1" dirty="0"/>
              <a:t>Our school’s overarching aims for our pupils are:</a:t>
            </a:r>
          </a:p>
          <a:p>
            <a:pPr lvl="0">
              <a:buFont typeface="Wingdings" panose="05000000000000000000" pitchFamily="2" charset="2"/>
              <a:buChar char="Ø"/>
            </a:pPr>
            <a:r>
              <a:rPr lang="en-GB" dirty="0"/>
              <a:t>to foster pupil wellbeing and develop resilience and character that we know are fundamental to pupils being happy, successful and productive members of society.</a:t>
            </a:r>
          </a:p>
          <a:p>
            <a:pPr lvl="0">
              <a:buFont typeface="Wingdings" panose="05000000000000000000" pitchFamily="2" charset="2"/>
              <a:buChar char="Ø"/>
            </a:pPr>
            <a:r>
              <a:rPr lang="en-GB" dirty="0"/>
              <a:t>to know how to be safe, including online.</a:t>
            </a:r>
          </a:p>
          <a:p>
            <a:pPr lvl="0">
              <a:buFont typeface="Wingdings" panose="05000000000000000000" pitchFamily="2" charset="2"/>
              <a:buChar char="Ø"/>
            </a:pPr>
            <a:r>
              <a:rPr lang="en-GB" dirty="0"/>
              <a:t>to be healthy both mentally and physically. </a:t>
            </a:r>
          </a:p>
          <a:p>
            <a:pPr lvl="0">
              <a:buFont typeface="Wingdings" panose="05000000000000000000" pitchFamily="2" charset="2"/>
              <a:buChar char="Ø"/>
            </a:pPr>
            <a:r>
              <a:rPr lang="en-GB" dirty="0"/>
              <a:t>to be able to manage their academic, personal and social lives in a positive way.</a:t>
            </a:r>
          </a:p>
          <a:p>
            <a:pPr lvl="0">
              <a:buFont typeface="Wingdings" panose="05000000000000000000" pitchFamily="2" charset="2"/>
              <a:buChar char="Ø"/>
            </a:pPr>
            <a:r>
              <a:rPr lang="en-GB" dirty="0"/>
              <a:t>to demonstrate personal attributes including kindness, integrity, generosity, honesty, respect and tolerance in order to contribute to adult life in British society.</a:t>
            </a:r>
          </a:p>
          <a:p>
            <a:pPr lvl="0">
              <a:buFont typeface="Wingdings" panose="05000000000000000000" pitchFamily="2" charset="2"/>
              <a:buChar char="Ø"/>
            </a:pPr>
            <a:r>
              <a:rPr lang="en-GB" dirty="0"/>
              <a:t>understand how the Equality Act 2010 relates to them as a child and through adult life, to recognise and challenge any form of discrimination.</a:t>
            </a:r>
          </a:p>
        </p:txBody>
      </p:sp>
      <p:sp>
        <p:nvSpPr>
          <p:cNvPr id="2" name="TextBox 1"/>
          <p:cNvSpPr txBox="1"/>
          <p:nvPr/>
        </p:nvSpPr>
        <p:spPr>
          <a:xfrm>
            <a:off x="328412" y="141669"/>
            <a:ext cx="8084713" cy="523220"/>
          </a:xfrm>
          <a:prstGeom prst="rect">
            <a:avLst/>
          </a:prstGeom>
          <a:solidFill>
            <a:schemeClr val="bg2"/>
          </a:solidFill>
        </p:spPr>
        <p:txBody>
          <a:bodyPr wrap="square" rtlCol="0">
            <a:spAutoFit/>
          </a:bodyPr>
          <a:lstStyle/>
          <a:p>
            <a:r>
              <a:rPr lang="en-GB" sz="2800" b="1" dirty="0"/>
              <a:t>Rationale: What do we want to achieve as a school?</a:t>
            </a:r>
            <a:endParaRPr lang="en-GB" sz="2400" dirty="0"/>
          </a:p>
        </p:txBody>
      </p:sp>
    </p:spTree>
    <p:extLst>
      <p:ext uri="{BB962C8B-B14F-4D97-AF65-F5344CB8AC3E}">
        <p14:creationId xmlns:p14="http://schemas.microsoft.com/office/powerpoint/2010/main" val="23911918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181313031"/>
              </p:ext>
            </p:extLst>
          </p:nvPr>
        </p:nvGraphicFramePr>
        <p:xfrm>
          <a:off x="400174" y="715843"/>
          <a:ext cx="8250282" cy="5733995"/>
        </p:xfrm>
        <a:graphic>
          <a:graphicData uri="http://schemas.openxmlformats.org/drawingml/2006/table">
            <a:tbl>
              <a:tblPr firstRow="1" firstCol="1" bandRow="1">
                <a:tableStyleId>{16D9F66E-5EB9-4882-86FB-DCBF35E3C3E4}</a:tableStyleId>
              </a:tblPr>
              <a:tblGrid>
                <a:gridCol w="2749789">
                  <a:extLst>
                    <a:ext uri="{9D8B030D-6E8A-4147-A177-3AD203B41FA5}">
                      <a16:colId xmlns:a16="http://schemas.microsoft.com/office/drawing/2014/main" val="20000"/>
                    </a:ext>
                  </a:extLst>
                </a:gridCol>
                <a:gridCol w="2749789">
                  <a:extLst>
                    <a:ext uri="{9D8B030D-6E8A-4147-A177-3AD203B41FA5}">
                      <a16:colId xmlns:a16="http://schemas.microsoft.com/office/drawing/2014/main" val="20001"/>
                    </a:ext>
                  </a:extLst>
                </a:gridCol>
                <a:gridCol w="2750704">
                  <a:extLst>
                    <a:ext uri="{9D8B030D-6E8A-4147-A177-3AD203B41FA5}">
                      <a16:colId xmlns:a16="http://schemas.microsoft.com/office/drawing/2014/main" val="20002"/>
                    </a:ext>
                  </a:extLst>
                </a:gridCol>
              </a:tblGrid>
              <a:tr h="895421">
                <a:tc>
                  <a:txBody>
                    <a:bodyPr/>
                    <a:lstStyle/>
                    <a:p>
                      <a:pPr algn="l">
                        <a:lnSpc>
                          <a:spcPct val="107000"/>
                        </a:lnSpc>
                        <a:spcAft>
                          <a:spcPts val="0"/>
                        </a:spcAft>
                      </a:pPr>
                      <a:r>
                        <a:rPr lang="en-GB" sz="2000" dirty="0">
                          <a:effectLst/>
                        </a:rPr>
                        <a:t>Relationships</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solidFill>
                      <a:schemeClr val="bg2"/>
                    </a:solidFill>
                  </a:tcPr>
                </a:tc>
                <a:tc>
                  <a:txBody>
                    <a:bodyPr/>
                    <a:lstStyle/>
                    <a:p>
                      <a:pPr algn="l">
                        <a:lnSpc>
                          <a:spcPct val="107000"/>
                        </a:lnSpc>
                        <a:spcAft>
                          <a:spcPts val="0"/>
                        </a:spcAft>
                      </a:pPr>
                      <a:r>
                        <a:rPr lang="en-GB" sz="2000" dirty="0">
                          <a:effectLst/>
                        </a:rPr>
                        <a:t>Health and mental well- being</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solidFill>
                      <a:schemeClr val="bg2"/>
                    </a:solidFill>
                  </a:tcPr>
                </a:tc>
                <a:tc>
                  <a:txBody>
                    <a:bodyPr/>
                    <a:lstStyle/>
                    <a:p>
                      <a:pPr algn="l">
                        <a:lnSpc>
                          <a:spcPct val="107000"/>
                        </a:lnSpc>
                        <a:spcAft>
                          <a:spcPts val="0"/>
                        </a:spcAft>
                      </a:pPr>
                      <a:r>
                        <a:rPr lang="en-GB" sz="2000" dirty="0">
                          <a:effectLst/>
                        </a:rPr>
                        <a:t>Other foci Living in the Wider World – Beyond DFE framework</a:t>
                      </a:r>
                      <a:endParaRPr lang="en-GB"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solidFill>
                      <a:schemeClr val="bg2"/>
                    </a:solidFill>
                  </a:tcPr>
                </a:tc>
                <a:extLst>
                  <a:ext uri="{0D108BD9-81ED-4DB2-BD59-A6C34878D82A}">
                    <a16:rowId xmlns:a16="http://schemas.microsoft.com/office/drawing/2014/main" val="10000"/>
                  </a:ext>
                </a:extLst>
              </a:tr>
              <a:tr h="4770065">
                <a:tc>
                  <a:txBody>
                    <a:bodyPr/>
                    <a:lstStyle/>
                    <a:p>
                      <a:pPr algn="l">
                        <a:lnSpc>
                          <a:spcPct val="107000"/>
                        </a:lnSpc>
                        <a:spcAft>
                          <a:spcPts val="0"/>
                        </a:spcAft>
                      </a:pPr>
                      <a:r>
                        <a:rPr lang="en-GB" sz="2000" dirty="0">
                          <a:effectLst/>
                        </a:rPr>
                        <a:t>Families and people who care for me</a:t>
                      </a:r>
                    </a:p>
                    <a:p>
                      <a:pPr algn="l">
                        <a:lnSpc>
                          <a:spcPct val="107000"/>
                        </a:lnSpc>
                        <a:spcAft>
                          <a:spcPts val="0"/>
                        </a:spcAft>
                      </a:pPr>
                      <a:endParaRPr lang="en-GB" sz="2000" dirty="0">
                        <a:effectLst/>
                      </a:endParaRPr>
                    </a:p>
                    <a:p>
                      <a:pPr algn="l">
                        <a:lnSpc>
                          <a:spcPct val="107000"/>
                        </a:lnSpc>
                        <a:spcAft>
                          <a:spcPts val="0"/>
                        </a:spcAft>
                      </a:pPr>
                      <a:r>
                        <a:rPr lang="en-GB" sz="2000" dirty="0">
                          <a:effectLst/>
                        </a:rPr>
                        <a:t>Caring friendship</a:t>
                      </a:r>
                    </a:p>
                    <a:p>
                      <a:pPr algn="l">
                        <a:lnSpc>
                          <a:spcPct val="107000"/>
                        </a:lnSpc>
                        <a:spcAft>
                          <a:spcPts val="0"/>
                        </a:spcAft>
                      </a:pPr>
                      <a:endParaRPr lang="en-GB" sz="2000" dirty="0">
                        <a:effectLst/>
                      </a:endParaRPr>
                    </a:p>
                    <a:p>
                      <a:pPr algn="l">
                        <a:lnSpc>
                          <a:spcPct val="107000"/>
                        </a:lnSpc>
                        <a:spcAft>
                          <a:spcPts val="0"/>
                        </a:spcAft>
                      </a:pPr>
                      <a:r>
                        <a:rPr lang="en-GB" sz="2000" dirty="0">
                          <a:effectLst/>
                        </a:rPr>
                        <a:t>Respectful friendships</a:t>
                      </a:r>
                    </a:p>
                    <a:p>
                      <a:pPr algn="l">
                        <a:lnSpc>
                          <a:spcPct val="107000"/>
                        </a:lnSpc>
                        <a:spcAft>
                          <a:spcPts val="0"/>
                        </a:spcAft>
                      </a:pPr>
                      <a:endParaRPr lang="en-GB" sz="2000" dirty="0">
                        <a:effectLst/>
                      </a:endParaRPr>
                    </a:p>
                    <a:p>
                      <a:pPr algn="l">
                        <a:lnSpc>
                          <a:spcPct val="107000"/>
                        </a:lnSpc>
                        <a:spcAft>
                          <a:spcPts val="0"/>
                        </a:spcAft>
                      </a:pPr>
                      <a:r>
                        <a:rPr lang="en-GB" sz="2000" dirty="0">
                          <a:effectLst/>
                        </a:rPr>
                        <a:t>Online Relationships</a:t>
                      </a:r>
                    </a:p>
                    <a:p>
                      <a:pPr algn="l">
                        <a:lnSpc>
                          <a:spcPct val="107000"/>
                        </a:lnSpc>
                        <a:spcAft>
                          <a:spcPts val="0"/>
                        </a:spcAft>
                      </a:pPr>
                      <a:endParaRPr lang="en-GB" sz="2000" dirty="0">
                        <a:effectLst/>
                      </a:endParaRPr>
                    </a:p>
                    <a:p>
                      <a:pPr algn="l">
                        <a:lnSpc>
                          <a:spcPct val="107000"/>
                        </a:lnSpc>
                        <a:spcAft>
                          <a:spcPts val="0"/>
                        </a:spcAft>
                      </a:pPr>
                      <a:r>
                        <a:rPr lang="en-GB" sz="2000" dirty="0">
                          <a:effectLst/>
                        </a:rPr>
                        <a:t>Being Safe</a:t>
                      </a:r>
                      <a:endParaRPr lang="en-GB" sz="20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solidFill>
                      <a:schemeClr val="accent2">
                        <a:lumMod val="20000"/>
                        <a:lumOff val="80000"/>
                      </a:schemeClr>
                    </a:solidFill>
                  </a:tcPr>
                </a:tc>
                <a:tc>
                  <a:txBody>
                    <a:bodyPr/>
                    <a:lstStyle/>
                    <a:p>
                      <a:pPr algn="l">
                        <a:lnSpc>
                          <a:spcPct val="107000"/>
                        </a:lnSpc>
                        <a:spcAft>
                          <a:spcPts val="0"/>
                        </a:spcAft>
                      </a:pPr>
                      <a:r>
                        <a:rPr lang="en-GB" sz="1600" b="1" dirty="0">
                          <a:effectLst/>
                        </a:rPr>
                        <a:t>Mental Well being (6 steps to wellbeing)</a:t>
                      </a:r>
                    </a:p>
                    <a:p>
                      <a:pPr algn="l">
                        <a:lnSpc>
                          <a:spcPct val="107000"/>
                        </a:lnSpc>
                        <a:spcAft>
                          <a:spcPts val="0"/>
                        </a:spcAft>
                      </a:pPr>
                      <a:endParaRPr lang="en-GB" sz="1600" b="1" dirty="0">
                        <a:effectLst/>
                      </a:endParaRPr>
                    </a:p>
                    <a:p>
                      <a:pPr algn="l">
                        <a:lnSpc>
                          <a:spcPct val="107000"/>
                        </a:lnSpc>
                        <a:spcAft>
                          <a:spcPts val="0"/>
                        </a:spcAft>
                      </a:pPr>
                      <a:r>
                        <a:rPr lang="en-GB" sz="1600" b="1" dirty="0">
                          <a:effectLst/>
                        </a:rPr>
                        <a:t>Internet Safety and Harm</a:t>
                      </a:r>
                    </a:p>
                    <a:p>
                      <a:pPr algn="l">
                        <a:lnSpc>
                          <a:spcPct val="107000"/>
                        </a:lnSpc>
                        <a:spcAft>
                          <a:spcPts val="0"/>
                        </a:spcAft>
                      </a:pPr>
                      <a:endParaRPr lang="en-GB" sz="1600" b="1" dirty="0">
                        <a:effectLst/>
                      </a:endParaRPr>
                    </a:p>
                    <a:p>
                      <a:pPr algn="l">
                        <a:lnSpc>
                          <a:spcPct val="107000"/>
                        </a:lnSpc>
                        <a:spcAft>
                          <a:spcPts val="0"/>
                        </a:spcAft>
                      </a:pPr>
                      <a:r>
                        <a:rPr lang="en-GB" sz="1600" b="1" dirty="0">
                          <a:effectLst/>
                        </a:rPr>
                        <a:t>Physical health and fitness (including healthy eating)</a:t>
                      </a:r>
                    </a:p>
                    <a:p>
                      <a:pPr algn="l">
                        <a:lnSpc>
                          <a:spcPct val="107000"/>
                        </a:lnSpc>
                        <a:spcAft>
                          <a:spcPts val="0"/>
                        </a:spcAft>
                      </a:pPr>
                      <a:endParaRPr lang="en-GB" sz="1600" b="1" dirty="0">
                        <a:effectLst/>
                      </a:endParaRPr>
                    </a:p>
                    <a:p>
                      <a:pPr algn="l">
                        <a:lnSpc>
                          <a:spcPct val="107000"/>
                        </a:lnSpc>
                        <a:spcAft>
                          <a:spcPts val="0"/>
                        </a:spcAft>
                      </a:pPr>
                      <a:r>
                        <a:rPr lang="en-GB" sz="1600" b="1" dirty="0">
                          <a:effectLst/>
                        </a:rPr>
                        <a:t>Drug, alcohol and tobacco</a:t>
                      </a:r>
                    </a:p>
                    <a:p>
                      <a:pPr algn="l">
                        <a:lnSpc>
                          <a:spcPct val="107000"/>
                        </a:lnSpc>
                        <a:spcAft>
                          <a:spcPts val="0"/>
                        </a:spcAft>
                      </a:pPr>
                      <a:endParaRPr lang="en-GB" sz="1600" b="1" dirty="0">
                        <a:effectLst/>
                      </a:endParaRPr>
                    </a:p>
                    <a:p>
                      <a:pPr algn="l">
                        <a:lnSpc>
                          <a:spcPct val="107000"/>
                        </a:lnSpc>
                        <a:spcAft>
                          <a:spcPts val="0"/>
                        </a:spcAft>
                      </a:pPr>
                      <a:r>
                        <a:rPr lang="en-GB" sz="1600" b="1" dirty="0">
                          <a:effectLst/>
                        </a:rPr>
                        <a:t>Health and prevention </a:t>
                      </a:r>
                      <a:r>
                        <a:rPr lang="en-GB" sz="1600" b="1" kern="1200" dirty="0">
                          <a:solidFill>
                            <a:schemeClr val="dk1"/>
                          </a:solidFill>
                          <a:effectLst/>
                          <a:latin typeface="+mn-lt"/>
                          <a:ea typeface="+mn-ea"/>
                          <a:cs typeface="+mn-cs"/>
                        </a:rPr>
                        <a:t>(including people who help us, and looking after ourselves)</a:t>
                      </a:r>
                      <a:endParaRPr lang="en-GB" sz="1600" b="1" dirty="0">
                        <a:effectLst/>
                      </a:endParaRPr>
                    </a:p>
                    <a:p>
                      <a:pPr algn="l">
                        <a:lnSpc>
                          <a:spcPct val="107000"/>
                        </a:lnSpc>
                        <a:spcAft>
                          <a:spcPts val="0"/>
                        </a:spcAft>
                      </a:pPr>
                      <a:endParaRPr lang="en-GB" sz="1600" b="1" dirty="0">
                        <a:effectLst/>
                      </a:endParaRPr>
                    </a:p>
                    <a:p>
                      <a:pPr algn="l">
                        <a:lnSpc>
                          <a:spcPct val="107000"/>
                        </a:lnSpc>
                        <a:spcAft>
                          <a:spcPts val="0"/>
                        </a:spcAft>
                      </a:pPr>
                      <a:r>
                        <a:rPr lang="en-GB" sz="1600" b="1" dirty="0">
                          <a:effectLst/>
                        </a:rPr>
                        <a:t>Basic First Aid</a:t>
                      </a:r>
                    </a:p>
                    <a:p>
                      <a:pPr algn="l">
                        <a:lnSpc>
                          <a:spcPct val="107000"/>
                        </a:lnSpc>
                        <a:spcAft>
                          <a:spcPts val="0"/>
                        </a:spcAft>
                      </a:pPr>
                      <a:endParaRPr lang="en-GB" sz="1600" b="1" dirty="0">
                        <a:effectLst/>
                      </a:endParaRPr>
                    </a:p>
                    <a:p>
                      <a:pPr algn="l">
                        <a:lnSpc>
                          <a:spcPct val="107000"/>
                        </a:lnSpc>
                        <a:spcAft>
                          <a:spcPts val="0"/>
                        </a:spcAft>
                      </a:pPr>
                      <a:r>
                        <a:rPr lang="en-GB" sz="1600" b="1" dirty="0">
                          <a:effectLst/>
                        </a:rPr>
                        <a:t>Changing Adolescent Body</a:t>
                      </a:r>
                      <a:endParaRPr lang="en-GB" sz="16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solidFill>
                      <a:schemeClr val="accent3"/>
                    </a:solidFill>
                  </a:tcPr>
                </a:tc>
                <a:tc>
                  <a:txBody>
                    <a:bodyPr/>
                    <a:lstStyle/>
                    <a:p>
                      <a:pPr algn="l">
                        <a:lnSpc>
                          <a:spcPct val="107000"/>
                        </a:lnSpc>
                        <a:spcAft>
                          <a:spcPts val="0"/>
                        </a:spcAft>
                      </a:pPr>
                      <a:r>
                        <a:rPr lang="en-GB" sz="2000" b="1" dirty="0">
                          <a:effectLst/>
                        </a:rPr>
                        <a:t>Economic Well being</a:t>
                      </a:r>
                    </a:p>
                    <a:p>
                      <a:pPr algn="l">
                        <a:lnSpc>
                          <a:spcPct val="107000"/>
                        </a:lnSpc>
                        <a:spcAft>
                          <a:spcPts val="0"/>
                        </a:spcAft>
                      </a:pPr>
                      <a:endParaRPr lang="en-GB" sz="2000" b="1" dirty="0">
                        <a:effectLst/>
                      </a:endParaRPr>
                    </a:p>
                    <a:p>
                      <a:pPr algn="l">
                        <a:lnSpc>
                          <a:spcPct val="107000"/>
                        </a:lnSpc>
                        <a:spcAft>
                          <a:spcPts val="0"/>
                        </a:spcAft>
                      </a:pPr>
                      <a:r>
                        <a:rPr lang="en-GB" sz="2000" b="1" dirty="0">
                          <a:effectLst/>
                        </a:rPr>
                        <a:t>Enterprise</a:t>
                      </a:r>
                    </a:p>
                    <a:p>
                      <a:pPr algn="l">
                        <a:lnSpc>
                          <a:spcPct val="107000"/>
                        </a:lnSpc>
                        <a:spcAft>
                          <a:spcPts val="0"/>
                        </a:spcAft>
                      </a:pPr>
                      <a:endParaRPr lang="en-GB" sz="2000" b="1" dirty="0">
                        <a:effectLst/>
                      </a:endParaRPr>
                    </a:p>
                    <a:p>
                      <a:pPr algn="l">
                        <a:lnSpc>
                          <a:spcPct val="107000"/>
                        </a:lnSpc>
                        <a:spcAft>
                          <a:spcPts val="0"/>
                        </a:spcAft>
                      </a:pPr>
                      <a:r>
                        <a:rPr lang="en-GB" sz="2000" b="1" dirty="0">
                          <a:effectLst/>
                        </a:rPr>
                        <a:t>Careers</a:t>
                      </a:r>
                    </a:p>
                    <a:p>
                      <a:pPr algn="l">
                        <a:lnSpc>
                          <a:spcPct val="107000"/>
                        </a:lnSpc>
                        <a:spcAft>
                          <a:spcPts val="0"/>
                        </a:spcAft>
                      </a:pPr>
                      <a:endParaRPr lang="en-GB" sz="2000" b="1" dirty="0">
                        <a:effectLst/>
                      </a:endParaRPr>
                    </a:p>
                    <a:p>
                      <a:pPr algn="l">
                        <a:lnSpc>
                          <a:spcPct val="107000"/>
                        </a:lnSpc>
                        <a:spcAft>
                          <a:spcPts val="0"/>
                        </a:spcAft>
                      </a:pPr>
                      <a:r>
                        <a:rPr lang="en-GB" sz="2000" b="1" dirty="0">
                          <a:effectLst/>
                        </a:rPr>
                        <a:t>(</a:t>
                      </a:r>
                      <a:r>
                        <a:rPr lang="en-GB" sz="2000" b="1" i="1" dirty="0">
                          <a:effectLst/>
                        </a:rPr>
                        <a:t>Not included in new statutory framework</a:t>
                      </a:r>
                      <a:r>
                        <a:rPr lang="en-GB" sz="2000" b="1" dirty="0">
                          <a:effectLst/>
                        </a:rPr>
                        <a:t>)</a:t>
                      </a:r>
                    </a:p>
                    <a:p>
                      <a:pPr algn="l">
                        <a:lnSpc>
                          <a:spcPct val="107000"/>
                        </a:lnSpc>
                        <a:spcAft>
                          <a:spcPts val="0"/>
                        </a:spcAft>
                      </a:pPr>
                      <a:r>
                        <a:rPr lang="en-GB" sz="2000" dirty="0">
                          <a:effectLst/>
                        </a:rPr>
                        <a:t> </a:t>
                      </a:r>
                      <a:endParaRPr lang="en-GB" sz="2000" b="1"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solidFill>
                      <a:schemeClr val="accent5">
                        <a:lumMod val="40000"/>
                        <a:lumOff val="60000"/>
                      </a:schemeClr>
                    </a:solidFill>
                  </a:tcPr>
                </a:tc>
                <a:extLst>
                  <a:ext uri="{0D108BD9-81ED-4DB2-BD59-A6C34878D82A}">
                    <a16:rowId xmlns:a16="http://schemas.microsoft.com/office/drawing/2014/main" val="10001"/>
                  </a:ext>
                </a:extLst>
              </a:tr>
            </a:tbl>
          </a:graphicData>
        </a:graphic>
      </p:graphicFrame>
      <p:sp>
        <p:nvSpPr>
          <p:cNvPr id="3" name="TextBox 2"/>
          <p:cNvSpPr txBox="1"/>
          <p:nvPr/>
        </p:nvSpPr>
        <p:spPr>
          <a:xfrm>
            <a:off x="260798" y="218942"/>
            <a:ext cx="8529034" cy="461665"/>
          </a:xfrm>
          <a:prstGeom prst="rect">
            <a:avLst/>
          </a:prstGeom>
          <a:noFill/>
        </p:spPr>
        <p:txBody>
          <a:bodyPr wrap="square" rtlCol="0">
            <a:spAutoFit/>
          </a:bodyPr>
          <a:lstStyle/>
          <a:p>
            <a:r>
              <a:rPr lang="en-GB" sz="2400" b="1" dirty="0"/>
              <a:t>Content proposed within the curriculum</a:t>
            </a:r>
          </a:p>
        </p:txBody>
      </p:sp>
    </p:spTree>
    <p:extLst>
      <p:ext uri="{BB962C8B-B14F-4D97-AF65-F5344CB8AC3E}">
        <p14:creationId xmlns:p14="http://schemas.microsoft.com/office/powerpoint/2010/main" val="34976846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6BD69E-6941-4C8C-8293-7ED2E36E998D}"/>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255597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793DF58-41F5-4BCE-832D-E60F8A951665}"/>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3190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35F9E10-17A9-4F25-A50C-8E584F55CE28}"/>
              </a:ext>
            </a:extLst>
          </p:cNvPr>
          <p:cNvPicPr>
            <a:picLocks noChangeAspect="1"/>
          </p:cNvPicPr>
          <p:nvPr/>
        </p:nvPicPr>
        <p:blipFill>
          <a:blip r:embed="rId2"/>
          <a:stretch>
            <a:fillRect/>
          </a:stretch>
        </p:blipFill>
        <p:spPr>
          <a:xfrm>
            <a:off x="0" y="116632"/>
            <a:ext cx="9144000" cy="6741368"/>
          </a:xfrm>
          <a:prstGeom prst="rect">
            <a:avLst/>
          </a:prstGeom>
        </p:spPr>
      </p:pic>
    </p:spTree>
    <p:extLst>
      <p:ext uri="{BB962C8B-B14F-4D97-AF65-F5344CB8AC3E}">
        <p14:creationId xmlns:p14="http://schemas.microsoft.com/office/powerpoint/2010/main" val="39340470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BCB18-B3E0-476A-809A-1AD1AA52AC03}"/>
              </a:ext>
            </a:extLst>
          </p:cNvPr>
          <p:cNvSpPr>
            <a:spLocks noGrp="1"/>
          </p:cNvSpPr>
          <p:nvPr>
            <p:ph type="title"/>
          </p:nvPr>
        </p:nvSpPr>
        <p:spPr>
          <a:solidFill>
            <a:schemeClr val="bg2"/>
          </a:solidFill>
        </p:spPr>
        <p:txBody>
          <a:bodyPr>
            <a:noAutofit/>
          </a:bodyPr>
          <a:lstStyle/>
          <a:p>
            <a:br>
              <a:rPr lang="en-GB" sz="2400" dirty="0"/>
            </a:br>
            <a:r>
              <a:rPr lang="en-GB" sz="2400" b="1" dirty="0"/>
              <a:t>Teaching about puberty is considered a key safeguarding issue by Ofsted. As Janet Palmer HMI (Ofsted’s PSHE lead) has said:</a:t>
            </a:r>
            <a:br>
              <a:rPr lang="en-GB" sz="2400" dirty="0"/>
            </a:br>
            <a:endParaRPr lang="en-GB" sz="2400" dirty="0"/>
          </a:p>
        </p:txBody>
      </p:sp>
      <p:sp>
        <p:nvSpPr>
          <p:cNvPr id="3" name="Content Placeholder 2">
            <a:extLst>
              <a:ext uri="{FF2B5EF4-FFF2-40B4-BE49-F238E27FC236}">
                <a16:creationId xmlns:a16="http://schemas.microsoft.com/office/drawing/2014/main" id="{B736B363-9667-4335-B8CB-50E77D6D2125}"/>
              </a:ext>
            </a:extLst>
          </p:cNvPr>
          <p:cNvSpPr>
            <a:spLocks noGrp="1"/>
          </p:cNvSpPr>
          <p:nvPr>
            <p:ph idx="1"/>
          </p:nvPr>
        </p:nvSpPr>
        <p:spPr/>
        <p:style>
          <a:lnRef idx="2">
            <a:schemeClr val="accent3"/>
          </a:lnRef>
          <a:fillRef idx="1">
            <a:schemeClr val="lt1"/>
          </a:fillRef>
          <a:effectRef idx="0">
            <a:schemeClr val="accent3"/>
          </a:effectRef>
          <a:fontRef idx="minor">
            <a:schemeClr val="dk1"/>
          </a:fontRef>
        </p:style>
        <p:txBody>
          <a:bodyPr>
            <a:normAutofit fontScale="70000" lnSpcReduction="20000"/>
          </a:bodyPr>
          <a:lstStyle/>
          <a:p>
            <a:pPr marL="0" indent="0">
              <a:buNone/>
            </a:pPr>
            <a:endParaRPr lang="en-GB" dirty="0"/>
          </a:p>
          <a:p>
            <a:pPr marL="0" indent="0">
              <a:buNone/>
            </a:pPr>
            <a:r>
              <a:rPr lang="en-GB" i="1" dirty="0"/>
              <a:t>“If pupils are kept ignorant of their human, physical and sexual rights… they are not being adequately safeguarded. When inspecting schools … inspectors are guided to check that the sex education in national curriculum science at Key Stages 1-3 is being adequately taught; and that primary schools have regard to the Department for Education statutory guidance on teaching pupils about puberty before they experience the onset of physical changes.”</a:t>
            </a:r>
            <a:endParaRPr lang="en-GB" dirty="0"/>
          </a:p>
          <a:p>
            <a:endParaRPr lang="en-GB" i="1" dirty="0"/>
          </a:p>
          <a:p>
            <a:pPr marL="0" indent="0">
              <a:buNone/>
            </a:pPr>
            <a:r>
              <a:rPr lang="en-GB" i="1" dirty="0"/>
              <a:t>“Inspectors leading Section 5 inspections have been guided to grade behaviour and safety separately and to take whichever is the lowest grade as the overall grade for the Behaviour and Safety strand of the Section 5 inspection framework; and if Behaviour and Safety are judged to require improvement this is likely to affect the grade for overall effectiveness.”</a:t>
            </a:r>
            <a:endParaRPr lang="en-GB" dirty="0"/>
          </a:p>
          <a:p>
            <a:endParaRPr lang="en-GB" dirty="0"/>
          </a:p>
        </p:txBody>
      </p:sp>
    </p:spTree>
    <p:extLst>
      <p:ext uri="{BB962C8B-B14F-4D97-AF65-F5344CB8AC3E}">
        <p14:creationId xmlns:p14="http://schemas.microsoft.com/office/powerpoint/2010/main" val="612291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0C0F5-F7D8-4F0A-A379-C536EA737008}"/>
              </a:ext>
            </a:extLst>
          </p:cNvPr>
          <p:cNvSpPr>
            <a:spLocks noGrp="1"/>
          </p:cNvSpPr>
          <p:nvPr>
            <p:ph type="title"/>
          </p:nvPr>
        </p:nvSpPr>
        <p:spPr>
          <a:solidFill>
            <a:schemeClr val="bg2"/>
          </a:solidFill>
        </p:spPr>
        <p:txBody>
          <a:bodyPr/>
          <a:lstStyle/>
          <a:p>
            <a:r>
              <a:rPr lang="en-US" b="1" dirty="0"/>
              <a:t>Sensitivity</a:t>
            </a:r>
            <a:endParaRPr lang="en-GB" b="1" dirty="0"/>
          </a:p>
        </p:txBody>
      </p:sp>
      <p:sp>
        <p:nvSpPr>
          <p:cNvPr id="3" name="Content Placeholder 2">
            <a:extLst>
              <a:ext uri="{FF2B5EF4-FFF2-40B4-BE49-F238E27FC236}">
                <a16:creationId xmlns:a16="http://schemas.microsoft.com/office/drawing/2014/main" id="{296AB960-C808-4BAD-9BFE-8D21738BC44E}"/>
              </a:ext>
            </a:extLst>
          </p:cNvPr>
          <p:cNvSpPr>
            <a:spLocks noGrp="1"/>
          </p:cNvSpPr>
          <p:nvPr>
            <p:ph idx="1"/>
          </p:nvPr>
        </p:nvSpPr>
        <p:spPr>
          <a:xfrm>
            <a:off x="457200" y="1600200"/>
            <a:ext cx="8229600" cy="4983162"/>
          </a:xfrm>
        </p:spPr>
        <p:style>
          <a:lnRef idx="2">
            <a:schemeClr val="accent3"/>
          </a:lnRef>
          <a:fillRef idx="1">
            <a:schemeClr val="lt1"/>
          </a:fillRef>
          <a:effectRef idx="0">
            <a:schemeClr val="accent3"/>
          </a:effectRef>
          <a:fontRef idx="minor">
            <a:schemeClr val="dk1"/>
          </a:fontRef>
        </p:style>
        <p:txBody>
          <a:bodyPr>
            <a:normAutofit fontScale="62500" lnSpcReduction="20000"/>
          </a:bodyPr>
          <a:lstStyle/>
          <a:p>
            <a:r>
              <a:rPr lang="en-GB" dirty="0"/>
              <a:t>Teachers of RHE have received inhouse training so they are equipped to deliver the planned curriculum.</a:t>
            </a:r>
          </a:p>
          <a:p>
            <a:r>
              <a:rPr lang="en-GB" dirty="0"/>
              <a:t>Sensitive and potentially difficult issues will arise in RHE as children will naturally share information and ask questions. When spontaneous discussion arises, it will be guided in a way which reflects the stated school aims and curriculum content for RHE. As a first principle we will answer questions relating to the taught planned curriculum for that age group to the whole class. </a:t>
            </a:r>
          </a:p>
          <a:p>
            <a:r>
              <a:rPr lang="en-GB" dirty="0"/>
              <a:t>We will answer questions relating to areas beyond the taught planned curriculum for that age group, in a sensitive and age appropriate way only to the child or children who have asked the question, where appropriate in consultation with a child’s parent. If a member of staff is uncertain about the answer to a question, or indeed whether they wish to answer it they will seek guidance from myself or the Head Teacher.</a:t>
            </a:r>
          </a:p>
          <a:p>
            <a:r>
              <a:rPr lang="en-GB" dirty="0"/>
              <a:t> When answering questions, we shall ensure that sharing personal information by adults, pupils or their families is discouraged. Where a question or comment from a pupil in the classroom indicates the possibility of abuse, teachers will pass this information to the designated person for child protection in line with school policy.</a:t>
            </a:r>
          </a:p>
          <a:p>
            <a:endParaRPr lang="en-GB" dirty="0"/>
          </a:p>
        </p:txBody>
      </p:sp>
    </p:spTree>
    <p:extLst>
      <p:ext uri="{BB962C8B-B14F-4D97-AF65-F5344CB8AC3E}">
        <p14:creationId xmlns:p14="http://schemas.microsoft.com/office/powerpoint/2010/main" val="34903329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3146" y="40216"/>
            <a:ext cx="8437325" cy="646331"/>
          </a:xfrm>
          <a:prstGeom prst="rect">
            <a:avLst/>
          </a:prstGeom>
          <a:solidFill>
            <a:schemeClr val="bg2"/>
          </a:solidFill>
        </p:spPr>
        <p:txBody>
          <a:bodyPr wrap="square">
            <a:spAutoFit/>
          </a:bodyPr>
          <a:lstStyle/>
          <a:p>
            <a:endParaRPr lang="en-GB" sz="800" dirty="0">
              <a:solidFill>
                <a:srgbClr val="000000"/>
              </a:solidFill>
              <a:latin typeface="Lucida Sans Unicode" panose="020B0602030504020204" pitchFamily="34" charset="0"/>
            </a:endParaRPr>
          </a:p>
          <a:p>
            <a:pPr algn="ctr"/>
            <a:r>
              <a:rPr lang="en-US" sz="2800" b="1" dirty="0">
                <a:latin typeface="Calibri" panose="020F0502020204030204" pitchFamily="34" charset="0"/>
              </a:rPr>
              <a:t>What is the Equality Act (2010)? </a:t>
            </a:r>
            <a:endParaRPr lang="en-GB" sz="2800" b="1" dirty="0">
              <a:latin typeface="Calibri" panose="020F0502020204030204" pitchFamily="34" charset="0"/>
            </a:endParaRPr>
          </a:p>
        </p:txBody>
      </p:sp>
      <p:sp>
        <p:nvSpPr>
          <p:cNvPr id="3" name="Rectangle 2"/>
          <p:cNvSpPr/>
          <p:nvPr/>
        </p:nvSpPr>
        <p:spPr>
          <a:xfrm>
            <a:off x="173865" y="548680"/>
            <a:ext cx="8970135" cy="6401753"/>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sz="2000" dirty="0"/>
              <a:t>The Equality Act 2010 states that it is against the law to discriminate against anyone because of: </a:t>
            </a:r>
          </a:p>
          <a:p>
            <a:pPr marL="342900" indent="-342900">
              <a:buFont typeface="Arial" panose="020B0604020202020204" pitchFamily="34" charset="0"/>
              <a:buChar char="•"/>
            </a:pPr>
            <a:r>
              <a:rPr lang="en-GB" sz="2000" dirty="0"/>
              <a:t>Age </a:t>
            </a:r>
          </a:p>
          <a:p>
            <a:pPr marL="342900" indent="-342900">
              <a:buFont typeface="Arial" panose="020B0604020202020204" pitchFamily="34" charset="0"/>
              <a:buChar char="•"/>
            </a:pPr>
            <a:r>
              <a:rPr lang="en-GB" sz="2000" dirty="0"/>
              <a:t>Disability </a:t>
            </a:r>
          </a:p>
          <a:p>
            <a:pPr marL="342900" indent="-342900">
              <a:buFont typeface="Arial" panose="020B0604020202020204" pitchFamily="34" charset="0"/>
              <a:buChar char="•"/>
            </a:pPr>
            <a:r>
              <a:rPr lang="en-GB" sz="2000" dirty="0"/>
              <a:t>Gender reassignment </a:t>
            </a:r>
          </a:p>
          <a:p>
            <a:pPr marL="342900" indent="-342900">
              <a:buFont typeface="Arial" panose="020B0604020202020204" pitchFamily="34" charset="0"/>
              <a:buChar char="•"/>
            </a:pPr>
            <a:r>
              <a:rPr lang="en-GB" sz="2000" dirty="0"/>
              <a:t>Marriage or civil partnership </a:t>
            </a:r>
          </a:p>
          <a:p>
            <a:pPr marL="342900" indent="-342900">
              <a:buFont typeface="Arial" panose="020B0604020202020204" pitchFamily="34" charset="0"/>
              <a:buChar char="•"/>
            </a:pPr>
            <a:r>
              <a:rPr lang="en-GB" sz="2000" dirty="0"/>
              <a:t>Pregnancy or maternity </a:t>
            </a:r>
          </a:p>
          <a:p>
            <a:pPr marL="342900" indent="-342900">
              <a:buFont typeface="Arial" panose="020B0604020202020204" pitchFamily="34" charset="0"/>
              <a:buChar char="•"/>
            </a:pPr>
            <a:r>
              <a:rPr lang="en-GB" sz="2000" dirty="0"/>
              <a:t>Race </a:t>
            </a:r>
          </a:p>
          <a:p>
            <a:pPr marL="342900" indent="-342900">
              <a:buFont typeface="Arial" panose="020B0604020202020204" pitchFamily="34" charset="0"/>
              <a:buChar char="•"/>
            </a:pPr>
            <a:r>
              <a:rPr lang="en-GB" sz="2000" dirty="0"/>
              <a:t>Religion or belief </a:t>
            </a:r>
          </a:p>
          <a:p>
            <a:pPr marL="342900" indent="-342900">
              <a:buFont typeface="Arial" panose="020B0604020202020204" pitchFamily="34" charset="0"/>
              <a:buChar char="•"/>
            </a:pPr>
            <a:r>
              <a:rPr lang="en-GB" sz="2000" dirty="0"/>
              <a:t>Sex/gender </a:t>
            </a:r>
          </a:p>
          <a:p>
            <a:pPr marL="342900" indent="-342900">
              <a:buFont typeface="Arial" panose="020B0604020202020204" pitchFamily="34" charset="0"/>
              <a:buChar char="•"/>
            </a:pPr>
            <a:r>
              <a:rPr lang="en-GB" sz="2000" dirty="0"/>
              <a:t>Sexual orientation    </a:t>
            </a:r>
            <a:r>
              <a:rPr lang="en-GB" sz="2000" b="1" dirty="0">
                <a:latin typeface="Lucida Sans Unicode" panose="020B0602030504020204" pitchFamily="34" charset="0"/>
              </a:rPr>
              <a:t>(Government, 2010, p1) </a:t>
            </a:r>
            <a:endParaRPr lang="en-GB" sz="2000" b="1" dirty="0"/>
          </a:p>
          <a:p>
            <a:r>
              <a:rPr lang="en-US" sz="2000" dirty="0"/>
              <a:t>The public sector Equality Duty came into force on 5th April 2011 and requires that public bodies (including schools): </a:t>
            </a:r>
          </a:p>
          <a:p>
            <a:pPr marL="285750" indent="-285750">
              <a:buFont typeface="Arial" panose="020B0604020202020204" pitchFamily="34" charset="0"/>
              <a:buChar char="•"/>
            </a:pPr>
            <a:r>
              <a:rPr lang="en-US" sz="2000" dirty="0"/>
              <a:t>Have due regard to the need to eliminate discrimination </a:t>
            </a:r>
          </a:p>
          <a:p>
            <a:pPr marL="285750" indent="-285750">
              <a:buFont typeface="Arial" panose="020B0604020202020204" pitchFamily="34" charset="0"/>
              <a:buChar char="•"/>
            </a:pPr>
            <a:r>
              <a:rPr lang="en-GB" sz="2000" dirty="0"/>
              <a:t>Advance equality of opportunity </a:t>
            </a:r>
          </a:p>
          <a:p>
            <a:pPr marL="285750" indent="-285750">
              <a:buFont typeface="Arial" panose="020B0604020202020204" pitchFamily="34" charset="0"/>
              <a:buChar char="•"/>
            </a:pPr>
            <a:r>
              <a:rPr lang="en-US" sz="2000" dirty="0"/>
              <a:t>Foster good relations between different people when carrying out their activities. </a:t>
            </a:r>
          </a:p>
          <a:p>
            <a:endParaRPr lang="en-GB" sz="2000" dirty="0"/>
          </a:p>
          <a:p>
            <a:r>
              <a:rPr lang="en-US" sz="2000" dirty="0"/>
              <a:t>(Government Equalities Office 2013, p1) </a:t>
            </a:r>
          </a:p>
          <a:p>
            <a:r>
              <a:rPr lang="en-US" sz="2000" dirty="0"/>
              <a:t>This makes it clear that promoting some of the protected characteristics of the Equality Act while ignoring others is against UK law. </a:t>
            </a:r>
            <a:endParaRPr lang="en-GB" sz="2000" dirty="0"/>
          </a:p>
        </p:txBody>
      </p:sp>
    </p:spTree>
    <p:extLst>
      <p:ext uri="{BB962C8B-B14F-4D97-AF65-F5344CB8AC3E}">
        <p14:creationId xmlns:p14="http://schemas.microsoft.com/office/powerpoint/2010/main" val="26136847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4887" y="206063"/>
            <a:ext cx="8867105" cy="5878532"/>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endParaRPr lang="en-GB" sz="1000" dirty="0">
              <a:solidFill>
                <a:srgbClr val="000000"/>
              </a:solidFill>
              <a:latin typeface="Lucida Sans Unicode" panose="020B0602030504020204" pitchFamily="34" charset="0"/>
            </a:endParaRPr>
          </a:p>
          <a:p>
            <a:r>
              <a:rPr lang="en-US" sz="2400" dirty="0">
                <a:latin typeface="Calibri" panose="020F0502020204030204" pitchFamily="34" charset="0"/>
              </a:rPr>
              <a:t>We are teaching about </a:t>
            </a:r>
            <a:r>
              <a:rPr lang="en-US" sz="2400" b="1" dirty="0">
                <a:latin typeface="Calibri" panose="020F0502020204030204" pitchFamily="34" charset="0"/>
              </a:rPr>
              <a:t>equality:</a:t>
            </a:r>
            <a:r>
              <a:rPr lang="en-US" sz="2400" dirty="0">
                <a:latin typeface="Calibri" panose="020F0502020204030204" pitchFamily="34" charset="0"/>
              </a:rPr>
              <a:t> </a:t>
            </a:r>
          </a:p>
          <a:p>
            <a:pPr marL="285750" indent="-285750">
              <a:buFont typeface="Arial" panose="020B0604020202020204" pitchFamily="34" charset="0"/>
              <a:buChar char="•"/>
            </a:pPr>
            <a:r>
              <a:rPr lang="en-US" sz="2400" dirty="0">
                <a:latin typeface="Calibri" panose="020F0502020204030204" pitchFamily="34" charset="0"/>
              </a:rPr>
              <a:t>This means that regardless of someone's ethnicity; religion; gender; sexual orientation or age, we will encourage respect and tolerance. Ethos of everyone is welcome in our schools. </a:t>
            </a:r>
          </a:p>
          <a:p>
            <a:endParaRPr lang="en-US" dirty="0">
              <a:latin typeface="Lucida Sans Unicode" panose="020B0602030504020204" pitchFamily="34" charset="0"/>
            </a:endParaRPr>
          </a:p>
          <a:p>
            <a:r>
              <a:rPr lang="en-US" sz="2400" dirty="0"/>
              <a:t>Our children will all have to interact with people from different backgrounds we want them to treat all members of the community with the same respect. </a:t>
            </a:r>
          </a:p>
          <a:p>
            <a:endParaRPr lang="en-US" dirty="0"/>
          </a:p>
          <a:p>
            <a:r>
              <a:rPr lang="en-US" sz="2400" dirty="0"/>
              <a:t>Just like racism, school has a duty of care to challenge any language that may cause offence to others, whether used intentionally or not. </a:t>
            </a:r>
          </a:p>
          <a:p>
            <a:r>
              <a:rPr lang="en-US" sz="2400" dirty="0"/>
              <a:t>Phrases such as “that’s so gay” or “that’s a girls/boys toy” when used in a negative manner may unintentionally cause offence to a child or adult. </a:t>
            </a:r>
          </a:p>
          <a:p>
            <a:pPr algn="ctr"/>
            <a:r>
              <a:rPr lang="en-US" sz="2400" dirty="0">
                <a:solidFill>
                  <a:srgbClr val="FF0000"/>
                </a:solidFill>
              </a:rPr>
              <a:t>School will challenge this language.</a:t>
            </a:r>
          </a:p>
          <a:p>
            <a:endParaRPr lang="en-GB" dirty="0"/>
          </a:p>
        </p:txBody>
      </p:sp>
    </p:spTree>
    <p:extLst>
      <p:ext uri="{BB962C8B-B14F-4D97-AF65-F5344CB8AC3E}">
        <p14:creationId xmlns:p14="http://schemas.microsoft.com/office/powerpoint/2010/main" val="19719488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9BCB4E-D02E-430C-8725-64E081AFDA64}"/>
              </a:ext>
            </a:extLst>
          </p:cNvPr>
          <p:cNvSpPr/>
          <p:nvPr/>
        </p:nvSpPr>
        <p:spPr>
          <a:xfrm>
            <a:off x="971600" y="332656"/>
            <a:ext cx="7344816" cy="6340197"/>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ctr" fontAlgn="base">
              <a:spcAft>
                <a:spcPts val="0"/>
              </a:spcAft>
            </a:pPr>
            <a:r>
              <a:rPr lang="en-GB" sz="3600" b="1" u="sng" dirty="0">
                <a:solidFill>
                  <a:srgbClr val="00B050"/>
                </a:solidFill>
                <a:ea typeface="Times New Roman" panose="02020603050405020304" pitchFamily="18" charset="0"/>
                <a:cs typeface="Arial" panose="020B0604020202020204" pitchFamily="34" charset="0"/>
              </a:rPr>
              <a:t>The SHINE Code</a:t>
            </a:r>
            <a:endParaRPr lang="en-GB" sz="1000" dirty="0">
              <a:ea typeface="Times New Roman" panose="02020603050405020304" pitchFamily="18" charset="0"/>
            </a:endParaRPr>
          </a:p>
          <a:p>
            <a:pPr algn="ctr" fontAlgn="base">
              <a:spcAft>
                <a:spcPts val="0"/>
              </a:spcAft>
            </a:pPr>
            <a:r>
              <a:rPr lang="en-GB" dirty="0">
                <a:ea typeface="Times New Roman" panose="02020603050405020304" pitchFamily="18" charset="0"/>
                <a:cs typeface="Arial" panose="020B0604020202020204" pitchFamily="34" charset="0"/>
              </a:rPr>
              <a:t> </a:t>
            </a:r>
            <a:endParaRPr lang="en-GB" sz="1000" dirty="0">
              <a:ea typeface="Times New Roman" panose="02020603050405020304" pitchFamily="18" charset="0"/>
            </a:endParaRPr>
          </a:p>
          <a:p>
            <a:pPr algn="ctr" fontAlgn="base">
              <a:spcAft>
                <a:spcPts val="0"/>
              </a:spcAft>
            </a:pPr>
            <a:r>
              <a:rPr lang="en-GB" sz="3200" dirty="0">
                <a:ea typeface="Times New Roman" panose="02020603050405020304" pitchFamily="18" charset="0"/>
                <a:cs typeface="Arial" panose="020B0604020202020204" pitchFamily="34" charset="0"/>
              </a:rPr>
              <a:t>We </a:t>
            </a:r>
            <a:r>
              <a:rPr lang="en-GB" sz="3200" b="1" dirty="0">
                <a:solidFill>
                  <a:srgbClr val="FF0000"/>
                </a:solidFill>
                <a:ea typeface="Times New Roman" panose="02020603050405020304" pitchFamily="18" charset="0"/>
                <a:cs typeface="Arial" panose="020B0604020202020204" pitchFamily="34" charset="0"/>
              </a:rPr>
              <a:t>S</a:t>
            </a:r>
            <a:r>
              <a:rPr lang="en-GB" sz="3200" dirty="0">
                <a:ea typeface="Times New Roman" panose="02020603050405020304" pitchFamily="18" charset="0"/>
                <a:cs typeface="Arial" panose="020B0604020202020204" pitchFamily="34" charset="0"/>
              </a:rPr>
              <a:t>trive to be the best we can be</a:t>
            </a:r>
            <a:endParaRPr lang="en-GB" sz="3200" dirty="0">
              <a:ea typeface="Times New Roman" panose="02020603050405020304" pitchFamily="18" charset="0"/>
            </a:endParaRPr>
          </a:p>
          <a:p>
            <a:pPr algn="ctr" fontAlgn="base">
              <a:spcAft>
                <a:spcPts val="0"/>
              </a:spcAft>
            </a:pPr>
            <a:r>
              <a:rPr lang="en-GB" sz="3200" dirty="0">
                <a:ea typeface="Times New Roman" panose="02020603050405020304" pitchFamily="18" charset="0"/>
                <a:cs typeface="Arial" panose="020B0604020202020204" pitchFamily="34" charset="0"/>
              </a:rPr>
              <a:t> </a:t>
            </a:r>
            <a:endParaRPr lang="en-GB" sz="3200" dirty="0">
              <a:ea typeface="Times New Roman" panose="02020603050405020304" pitchFamily="18" charset="0"/>
            </a:endParaRPr>
          </a:p>
          <a:p>
            <a:pPr algn="ctr" fontAlgn="base">
              <a:spcAft>
                <a:spcPts val="0"/>
              </a:spcAft>
            </a:pPr>
            <a:r>
              <a:rPr lang="en-GB" sz="3200" dirty="0">
                <a:ea typeface="Times New Roman" panose="02020603050405020304" pitchFamily="18" charset="0"/>
                <a:cs typeface="Arial" panose="020B0604020202020204" pitchFamily="34" charset="0"/>
              </a:rPr>
              <a:t>We are </a:t>
            </a:r>
            <a:r>
              <a:rPr lang="en-GB" sz="3200" b="1" dirty="0">
                <a:solidFill>
                  <a:srgbClr val="FF0000"/>
                </a:solidFill>
                <a:ea typeface="Times New Roman" panose="02020603050405020304" pitchFamily="18" charset="0"/>
                <a:cs typeface="Arial" panose="020B0604020202020204" pitchFamily="34" charset="0"/>
              </a:rPr>
              <a:t>H</a:t>
            </a:r>
            <a:r>
              <a:rPr lang="en-GB" sz="3200" dirty="0">
                <a:ea typeface="Times New Roman" panose="02020603050405020304" pitchFamily="18" charset="0"/>
                <a:cs typeface="Arial" panose="020B0604020202020204" pitchFamily="34" charset="0"/>
              </a:rPr>
              <a:t>appy, engaged learners</a:t>
            </a:r>
            <a:endParaRPr lang="en-GB" sz="3200" dirty="0">
              <a:ea typeface="Times New Roman" panose="02020603050405020304" pitchFamily="18" charset="0"/>
            </a:endParaRPr>
          </a:p>
          <a:p>
            <a:pPr algn="ctr" fontAlgn="base">
              <a:spcAft>
                <a:spcPts val="0"/>
              </a:spcAft>
            </a:pPr>
            <a:r>
              <a:rPr lang="en-GB" sz="3200" dirty="0">
                <a:ea typeface="Times New Roman" panose="02020603050405020304" pitchFamily="18" charset="0"/>
                <a:cs typeface="Arial" panose="020B0604020202020204" pitchFamily="34" charset="0"/>
              </a:rPr>
              <a:t> </a:t>
            </a:r>
            <a:endParaRPr lang="en-GB" sz="3200" dirty="0">
              <a:ea typeface="Times New Roman" panose="02020603050405020304" pitchFamily="18" charset="0"/>
            </a:endParaRPr>
          </a:p>
          <a:p>
            <a:pPr algn="ctr" fontAlgn="base">
              <a:spcAft>
                <a:spcPts val="0"/>
              </a:spcAft>
            </a:pPr>
            <a:r>
              <a:rPr lang="en-GB" sz="3200" dirty="0">
                <a:ea typeface="Times New Roman" panose="02020603050405020304" pitchFamily="18" charset="0"/>
                <a:cs typeface="Arial" panose="020B0604020202020204" pitchFamily="34" charset="0"/>
              </a:rPr>
              <a:t>We are </a:t>
            </a:r>
            <a:r>
              <a:rPr lang="en-GB" sz="3200" b="1" dirty="0">
                <a:solidFill>
                  <a:srgbClr val="FF0000"/>
                </a:solidFill>
                <a:ea typeface="Times New Roman" panose="02020603050405020304" pitchFamily="18" charset="0"/>
                <a:cs typeface="Arial" panose="020B0604020202020204" pitchFamily="34" charset="0"/>
              </a:rPr>
              <a:t>I</a:t>
            </a:r>
            <a:r>
              <a:rPr lang="en-GB" sz="3200" dirty="0">
                <a:solidFill>
                  <a:srgbClr val="000000"/>
                </a:solidFill>
                <a:ea typeface="Times New Roman" panose="02020603050405020304" pitchFamily="18" charset="0"/>
                <a:cs typeface="Arial" panose="020B0604020202020204" pitchFamily="34" charset="0"/>
              </a:rPr>
              <a:t>ndependent thinkers</a:t>
            </a:r>
            <a:endParaRPr lang="en-GB" sz="3200" dirty="0">
              <a:ea typeface="Times New Roman" panose="02020603050405020304" pitchFamily="18" charset="0"/>
            </a:endParaRPr>
          </a:p>
          <a:p>
            <a:pPr algn="ctr" fontAlgn="base">
              <a:spcAft>
                <a:spcPts val="0"/>
              </a:spcAft>
            </a:pPr>
            <a:r>
              <a:rPr lang="en-GB" sz="3200" dirty="0">
                <a:solidFill>
                  <a:srgbClr val="000000"/>
                </a:solidFill>
                <a:ea typeface="Times New Roman" panose="02020603050405020304" pitchFamily="18" charset="0"/>
                <a:cs typeface="Arial" panose="020B0604020202020204" pitchFamily="34" charset="0"/>
              </a:rPr>
              <a:t> </a:t>
            </a:r>
            <a:endParaRPr lang="en-GB" sz="3200" dirty="0">
              <a:ea typeface="Times New Roman" panose="02020603050405020304" pitchFamily="18" charset="0"/>
            </a:endParaRPr>
          </a:p>
          <a:p>
            <a:pPr algn="ctr" fontAlgn="base">
              <a:spcAft>
                <a:spcPts val="0"/>
              </a:spcAft>
            </a:pPr>
            <a:r>
              <a:rPr lang="en-GB" sz="3200" dirty="0">
                <a:solidFill>
                  <a:srgbClr val="000000"/>
                </a:solidFill>
                <a:ea typeface="Times New Roman" panose="02020603050405020304" pitchFamily="18" charset="0"/>
                <a:cs typeface="Arial" panose="020B0604020202020204" pitchFamily="34" charset="0"/>
              </a:rPr>
              <a:t>We </a:t>
            </a:r>
            <a:r>
              <a:rPr lang="en-GB" sz="3200" b="1" dirty="0">
                <a:solidFill>
                  <a:srgbClr val="FF0000"/>
                </a:solidFill>
                <a:ea typeface="Times New Roman" panose="02020603050405020304" pitchFamily="18" charset="0"/>
                <a:cs typeface="Arial" panose="020B0604020202020204" pitchFamily="34" charset="0"/>
              </a:rPr>
              <a:t>N</a:t>
            </a:r>
            <a:r>
              <a:rPr lang="en-GB" sz="3200" dirty="0">
                <a:ea typeface="Times New Roman" panose="02020603050405020304" pitchFamily="18" charset="0"/>
                <a:cs typeface="Arial" panose="020B0604020202020204" pitchFamily="34" charset="0"/>
              </a:rPr>
              <a:t>urture and care for ourselves and our community</a:t>
            </a:r>
            <a:endParaRPr lang="en-GB" sz="3200" dirty="0">
              <a:ea typeface="Times New Roman" panose="02020603050405020304" pitchFamily="18" charset="0"/>
            </a:endParaRPr>
          </a:p>
          <a:p>
            <a:pPr algn="ctr" fontAlgn="base">
              <a:spcAft>
                <a:spcPts val="0"/>
              </a:spcAft>
            </a:pPr>
            <a:r>
              <a:rPr lang="en-GB" sz="3200" dirty="0">
                <a:ea typeface="Times New Roman" panose="02020603050405020304" pitchFamily="18" charset="0"/>
                <a:cs typeface="Arial" panose="020B0604020202020204" pitchFamily="34" charset="0"/>
              </a:rPr>
              <a:t> </a:t>
            </a:r>
            <a:endParaRPr lang="en-GB" sz="3200" dirty="0">
              <a:ea typeface="Times New Roman" panose="02020603050405020304" pitchFamily="18" charset="0"/>
            </a:endParaRPr>
          </a:p>
          <a:p>
            <a:pPr algn="ctr" fontAlgn="base">
              <a:spcAft>
                <a:spcPts val="0"/>
              </a:spcAft>
            </a:pPr>
            <a:r>
              <a:rPr lang="en-GB" sz="3200" dirty="0">
                <a:ea typeface="Times New Roman" panose="02020603050405020304" pitchFamily="18" charset="0"/>
                <a:cs typeface="Arial" panose="020B0604020202020204" pitchFamily="34" charset="0"/>
              </a:rPr>
              <a:t>We treat each other with </a:t>
            </a:r>
            <a:r>
              <a:rPr lang="en-GB" sz="3200" b="1" dirty="0">
                <a:solidFill>
                  <a:srgbClr val="FF0000"/>
                </a:solidFill>
                <a:ea typeface="Times New Roman" panose="02020603050405020304" pitchFamily="18" charset="0"/>
                <a:cs typeface="Arial" panose="020B0604020202020204" pitchFamily="34" charset="0"/>
              </a:rPr>
              <a:t>E</a:t>
            </a:r>
            <a:r>
              <a:rPr lang="en-GB" sz="3200" dirty="0">
                <a:solidFill>
                  <a:srgbClr val="000000"/>
                </a:solidFill>
                <a:ea typeface="Times New Roman" panose="02020603050405020304" pitchFamily="18" charset="0"/>
                <a:cs typeface="Arial" panose="020B0604020202020204" pitchFamily="34" charset="0"/>
              </a:rPr>
              <a:t>quality and respect</a:t>
            </a:r>
            <a:endParaRPr lang="en-GB" sz="3200" dirty="0">
              <a:effectLst/>
              <a:ea typeface="Times New Roman" panose="02020603050405020304" pitchFamily="18" charset="0"/>
            </a:endParaRPr>
          </a:p>
        </p:txBody>
      </p:sp>
    </p:spTree>
    <p:extLst>
      <p:ext uri="{BB962C8B-B14F-4D97-AF65-F5344CB8AC3E}">
        <p14:creationId xmlns:p14="http://schemas.microsoft.com/office/powerpoint/2010/main" val="8544426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B7AC6-BEC7-41F4-A9AE-DB6BDACB6EB7}"/>
              </a:ext>
            </a:extLst>
          </p:cNvPr>
          <p:cNvSpPr>
            <a:spLocks noGrp="1"/>
          </p:cNvSpPr>
          <p:nvPr>
            <p:ph type="title"/>
          </p:nvPr>
        </p:nvSpPr>
        <p:spPr>
          <a:xfrm>
            <a:off x="457200" y="274638"/>
            <a:ext cx="8229600" cy="778098"/>
          </a:xfrm>
          <a:solidFill>
            <a:schemeClr val="bg2"/>
          </a:solidFill>
        </p:spPr>
        <p:txBody>
          <a:bodyPr>
            <a:normAutofit fontScale="90000"/>
          </a:bodyPr>
          <a:lstStyle/>
          <a:p>
            <a:r>
              <a:rPr lang="en-US" sz="3600" b="1" dirty="0"/>
              <a:t>What were your children's views about RHE in 2019?</a:t>
            </a:r>
            <a:endParaRPr lang="en-GB" sz="3600" b="1" dirty="0"/>
          </a:p>
        </p:txBody>
      </p:sp>
      <p:sp>
        <p:nvSpPr>
          <p:cNvPr id="3" name="Content Placeholder 2">
            <a:extLst>
              <a:ext uri="{FF2B5EF4-FFF2-40B4-BE49-F238E27FC236}">
                <a16:creationId xmlns:a16="http://schemas.microsoft.com/office/drawing/2014/main" id="{232E7F1F-C93A-4522-B97D-2B5651E40313}"/>
              </a:ext>
            </a:extLst>
          </p:cNvPr>
          <p:cNvSpPr>
            <a:spLocks noGrp="1"/>
          </p:cNvSpPr>
          <p:nvPr>
            <p:ph idx="1"/>
          </p:nvPr>
        </p:nvSpPr>
        <p:spPr/>
        <p:txBody>
          <a:bodyPr/>
          <a:lstStyle/>
          <a:p>
            <a:endParaRPr lang="en-GB"/>
          </a:p>
        </p:txBody>
      </p:sp>
      <p:sp>
        <p:nvSpPr>
          <p:cNvPr id="4" name="Speech Bubble: Rectangle 3">
            <a:extLst>
              <a:ext uri="{FF2B5EF4-FFF2-40B4-BE49-F238E27FC236}">
                <a16:creationId xmlns:a16="http://schemas.microsoft.com/office/drawing/2014/main" id="{EBF8C83C-9EFA-41C5-8197-E78CE3F9E61D}"/>
              </a:ext>
            </a:extLst>
          </p:cNvPr>
          <p:cNvSpPr/>
          <p:nvPr/>
        </p:nvSpPr>
        <p:spPr>
          <a:xfrm>
            <a:off x="179512" y="1583160"/>
            <a:ext cx="7560840" cy="4543003"/>
          </a:xfrm>
          <a:prstGeom prst="wedgeRectCallout">
            <a:avLst>
              <a:gd name="adj1" fmla="val -19658"/>
              <a:gd name="adj2" fmla="val 604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dirty="0"/>
              <a:t>Learn how to stay safe</a:t>
            </a:r>
          </a:p>
          <a:p>
            <a:r>
              <a:rPr lang="en-GB" sz="3200" dirty="0"/>
              <a:t>Learn about the environment</a:t>
            </a:r>
          </a:p>
          <a:p>
            <a:r>
              <a:rPr lang="en-GB" sz="3200" dirty="0"/>
              <a:t>Learn how to make the right choices</a:t>
            </a:r>
          </a:p>
          <a:p>
            <a:r>
              <a:rPr lang="en-GB" sz="3200" dirty="0"/>
              <a:t>Learning new topics/facts/info</a:t>
            </a:r>
          </a:p>
          <a:p>
            <a:r>
              <a:rPr lang="en-GB" sz="3200" dirty="0"/>
              <a:t>Lessons are calm</a:t>
            </a:r>
          </a:p>
          <a:p>
            <a:r>
              <a:rPr lang="en-GB" sz="3200" dirty="0"/>
              <a:t>You can think</a:t>
            </a:r>
          </a:p>
          <a:p>
            <a:r>
              <a:rPr lang="en-GB" sz="3200" dirty="0"/>
              <a:t>We get to draw/ write/ discuss/ colour in/ share stories</a:t>
            </a:r>
          </a:p>
          <a:p>
            <a:pPr algn="ctr"/>
            <a:endParaRPr lang="en-GB" dirty="0"/>
          </a:p>
        </p:txBody>
      </p:sp>
    </p:spTree>
    <p:extLst>
      <p:ext uri="{BB962C8B-B14F-4D97-AF65-F5344CB8AC3E}">
        <p14:creationId xmlns:p14="http://schemas.microsoft.com/office/powerpoint/2010/main" val="296133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61BBF-5D88-4499-8196-1347B30BF6C5}"/>
              </a:ext>
            </a:extLst>
          </p:cNvPr>
          <p:cNvSpPr>
            <a:spLocks noGrp="1"/>
          </p:cNvSpPr>
          <p:nvPr>
            <p:ph type="title"/>
          </p:nvPr>
        </p:nvSpPr>
        <p:spPr/>
        <p:txBody>
          <a:bodyPr/>
          <a:lstStyle/>
          <a:p>
            <a:r>
              <a:rPr lang="en-US" dirty="0"/>
              <a:t>Year 4</a:t>
            </a:r>
            <a:endParaRPr lang="en-GB" dirty="0"/>
          </a:p>
        </p:txBody>
      </p:sp>
      <p:sp>
        <p:nvSpPr>
          <p:cNvPr id="4" name="Content Placeholder 3">
            <a:extLst>
              <a:ext uri="{FF2B5EF4-FFF2-40B4-BE49-F238E27FC236}">
                <a16:creationId xmlns:a16="http://schemas.microsoft.com/office/drawing/2014/main" id="{85E5DC03-553F-468F-BC19-676072A2A365}"/>
              </a:ext>
            </a:extLst>
          </p:cNvPr>
          <p:cNvSpPr>
            <a:spLocks noGrp="1"/>
          </p:cNvSpPr>
          <p:nvPr>
            <p:ph idx="1"/>
          </p:nvPr>
        </p:nvSpPr>
        <p:spPr>
          <a:xfrm>
            <a:off x="457200" y="1417638"/>
            <a:ext cx="8229600" cy="4708525"/>
          </a:xfrm>
          <a:prstGeom prst="wedgeRectCallou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normAutofit fontScale="55000" lnSpcReduction="20000"/>
          </a:bodyPr>
          <a:lstStyle/>
          <a:p>
            <a:r>
              <a:rPr lang="en-GB" dirty="0"/>
              <a:t>It teaches us self-care</a:t>
            </a:r>
          </a:p>
          <a:p>
            <a:r>
              <a:rPr lang="en-GB" dirty="0"/>
              <a:t>We talk about feelings and managing our emotions</a:t>
            </a:r>
          </a:p>
          <a:p>
            <a:r>
              <a:rPr lang="en-GB" dirty="0"/>
              <a:t>Helps with our mental health</a:t>
            </a:r>
          </a:p>
          <a:p>
            <a:r>
              <a:rPr lang="en-GB" dirty="0"/>
              <a:t>Helps us to feel mature</a:t>
            </a:r>
          </a:p>
          <a:p>
            <a:r>
              <a:rPr lang="en-GB" dirty="0"/>
              <a:t>A range of topics are covered</a:t>
            </a:r>
          </a:p>
          <a:p>
            <a:r>
              <a:rPr lang="en-GB" dirty="0">
                <a:solidFill>
                  <a:schemeClr val="tx1"/>
                </a:solidFill>
              </a:rPr>
              <a:t>We learn about: </a:t>
            </a:r>
          </a:p>
          <a:p>
            <a:r>
              <a:rPr lang="en-GB" dirty="0"/>
              <a:t>hygiene</a:t>
            </a:r>
          </a:p>
          <a:p>
            <a:r>
              <a:rPr lang="en-GB" dirty="0"/>
              <a:t>global events</a:t>
            </a:r>
          </a:p>
          <a:p>
            <a:r>
              <a:rPr lang="en-GB" dirty="0"/>
              <a:t>Working together</a:t>
            </a:r>
          </a:p>
          <a:p>
            <a:r>
              <a:rPr lang="en-GB" dirty="0"/>
              <a:t>Communicating</a:t>
            </a:r>
          </a:p>
          <a:p>
            <a:r>
              <a:rPr lang="en-US" dirty="0">
                <a:solidFill>
                  <a:schemeClr val="tx1"/>
                </a:solidFill>
              </a:rPr>
              <a:t>Through:</a:t>
            </a:r>
            <a:endParaRPr lang="en-GB" dirty="0">
              <a:solidFill>
                <a:schemeClr val="tx1"/>
              </a:solidFill>
            </a:endParaRPr>
          </a:p>
          <a:p>
            <a:r>
              <a:rPr lang="en-GB" dirty="0"/>
              <a:t>Discussions</a:t>
            </a:r>
          </a:p>
          <a:p>
            <a:r>
              <a:rPr lang="en-GB" dirty="0"/>
              <a:t>Conversations</a:t>
            </a:r>
          </a:p>
          <a:p>
            <a:r>
              <a:rPr lang="en-GB" dirty="0"/>
              <a:t>Understanding others better</a:t>
            </a:r>
          </a:p>
          <a:p>
            <a:r>
              <a:rPr lang="en-GB" dirty="0"/>
              <a:t>Developing our ideas and improving our understanding </a:t>
            </a:r>
          </a:p>
          <a:p>
            <a:r>
              <a:rPr lang="en-GB" dirty="0"/>
              <a:t>Sharing our ideas with each other</a:t>
            </a:r>
          </a:p>
          <a:p>
            <a:endParaRPr lang="en-GB" dirty="0"/>
          </a:p>
        </p:txBody>
      </p:sp>
    </p:spTree>
    <p:extLst>
      <p:ext uri="{BB962C8B-B14F-4D97-AF65-F5344CB8AC3E}">
        <p14:creationId xmlns:p14="http://schemas.microsoft.com/office/powerpoint/2010/main" val="1427313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9FB14-AF10-4C19-94DF-EE30E9C66525}"/>
              </a:ext>
            </a:extLst>
          </p:cNvPr>
          <p:cNvSpPr>
            <a:spLocks noGrp="1"/>
          </p:cNvSpPr>
          <p:nvPr>
            <p:ph type="title"/>
          </p:nvPr>
        </p:nvSpPr>
        <p:spPr/>
        <p:txBody>
          <a:bodyPr/>
          <a:lstStyle/>
          <a:p>
            <a:r>
              <a:rPr lang="en-US" dirty="0"/>
              <a:t>Year 5</a:t>
            </a:r>
            <a:endParaRPr lang="en-GB" dirty="0"/>
          </a:p>
        </p:txBody>
      </p:sp>
      <p:sp>
        <p:nvSpPr>
          <p:cNvPr id="4" name="Content Placeholder 3">
            <a:extLst>
              <a:ext uri="{FF2B5EF4-FFF2-40B4-BE49-F238E27FC236}">
                <a16:creationId xmlns:a16="http://schemas.microsoft.com/office/drawing/2014/main" id="{B00769A7-CD6E-46A5-AA0C-89411AE949EA}"/>
              </a:ext>
            </a:extLst>
          </p:cNvPr>
          <p:cNvSpPr>
            <a:spLocks noGrp="1"/>
          </p:cNvSpPr>
          <p:nvPr>
            <p:ph idx="1"/>
          </p:nvPr>
        </p:nvSpPr>
        <p:spPr>
          <a:xfrm>
            <a:off x="457200" y="1600200"/>
            <a:ext cx="8229600" cy="4525963"/>
          </a:xfrm>
          <a:prstGeom prst="wedgeRectCallou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normAutofit fontScale="62500" lnSpcReduction="20000"/>
          </a:bodyPr>
          <a:lstStyle/>
          <a:p>
            <a:r>
              <a:rPr lang="en-GB" dirty="0">
                <a:solidFill>
                  <a:schemeClr val="tx1"/>
                </a:solidFill>
              </a:rPr>
              <a:t>We are taught:</a:t>
            </a:r>
          </a:p>
          <a:p>
            <a:r>
              <a:rPr lang="en-GB" dirty="0"/>
              <a:t>Keeping safe</a:t>
            </a:r>
          </a:p>
          <a:p>
            <a:r>
              <a:rPr lang="en-GB" dirty="0"/>
              <a:t>Protecting our world</a:t>
            </a:r>
          </a:p>
          <a:p>
            <a:r>
              <a:rPr lang="en-GB" dirty="0"/>
              <a:t>Understanding our feelings and emotions</a:t>
            </a:r>
          </a:p>
          <a:p>
            <a:r>
              <a:rPr lang="en-GB" dirty="0"/>
              <a:t>Sharing and managing our feelings</a:t>
            </a:r>
          </a:p>
          <a:p>
            <a:r>
              <a:rPr lang="en-GB" dirty="0"/>
              <a:t>Learn about responsibilities</a:t>
            </a:r>
          </a:p>
          <a:p>
            <a:r>
              <a:rPr lang="en-GB" dirty="0"/>
              <a:t>Learn about having a growth mind set</a:t>
            </a:r>
          </a:p>
          <a:p>
            <a:endParaRPr lang="en-GB" dirty="0"/>
          </a:p>
          <a:p>
            <a:r>
              <a:rPr lang="en-US" dirty="0">
                <a:solidFill>
                  <a:schemeClr val="tx1"/>
                </a:solidFill>
              </a:rPr>
              <a:t>H</a:t>
            </a:r>
            <a:r>
              <a:rPr lang="en-GB" dirty="0">
                <a:solidFill>
                  <a:schemeClr val="tx1"/>
                </a:solidFill>
              </a:rPr>
              <a:t>ow?</a:t>
            </a:r>
          </a:p>
          <a:p>
            <a:r>
              <a:rPr lang="en-GB" dirty="0"/>
              <a:t>Get to know what other people think</a:t>
            </a:r>
          </a:p>
          <a:p>
            <a:r>
              <a:rPr lang="en-GB" dirty="0"/>
              <a:t>Teaches you to be respectful</a:t>
            </a:r>
          </a:p>
          <a:p>
            <a:r>
              <a:rPr lang="en-GB" dirty="0"/>
              <a:t>Learn about other people/cultures</a:t>
            </a:r>
          </a:p>
          <a:p>
            <a:r>
              <a:rPr lang="en-GB" dirty="0"/>
              <a:t>It makes us question ourselves</a:t>
            </a:r>
          </a:p>
          <a:p>
            <a:r>
              <a:rPr lang="en-GB" dirty="0"/>
              <a:t>We are listened to</a:t>
            </a:r>
          </a:p>
          <a:p>
            <a:endParaRPr lang="en-GB" dirty="0"/>
          </a:p>
        </p:txBody>
      </p:sp>
    </p:spTree>
    <p:extLst>
      <p:ext uri="{BB962C8B-B14F-4D97-AF65-F5344CB8AC3E}">
        <p14:creationId xmlns:p14="http://schemas.microsoft.com/office/powerpoint/2010/main" val="2863820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7A6F9-9BF9-4F21-95FD-4A3111914B43}"/>
              </a:ext>
            </a:extLst>
          </p:cNvPr>
          <p:cNvSpPr>
            <a:spLocks noGrp="1"/>
          </p:cNvSpPr>
          <p:nvPr>
            <p:ph type="title"/>
          </p:nvPr>
        </p:nvSpPr>
        <p:spPr/>
        <p:txBody>
          <a:bodyPr/>
          <a:lstStyle/>
          <a:p>
            <a:r>
              <a:rPr lang="en-US" dirty="0"/>
              <a:t>Year 6</a:t>
            </a:r>
            <a:endParaRPr lang="en-GB" dirty="0"/>
          </a:p>
        </p:txBody>
      </p:sp>
      <p:sp>
        <p:nvSpPr>
          <p:cNvPr id="4" name="Content Placeholder 3">
            <a:extLst>
              <a:ext uri="{FF2B5EF4-FFF2-40B4-BE49-F238E27FC236}">
                <a16:creationId xmlns:a16="http://schemas.microsoft.com/office/drawing/2014/main" id="{7C911D25-5C2E-4E95-9594-BFDBF105C390}"/>
              </a:ext>
            </a:extLst>
          </p:cNvPr>
          <p:cNvSpPr>
            <a:spLocks noGrp="1"/>
          </p:cNvSpPr>
          <p:nvPr>
            <p:ph idx="1"/>
          </p:nvPr>
        </p:nvSpPr>
        <p:spPr>
          <a:xfrm>
            <a:off x="457200" y="1600200"/>
            <a:ext cx="8229600" cy="4525963"/>
          </a:xfrm>
          <a:prstGeom prst="wedgeRectCallou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normAutofit lnSpcReduction="10000"/>
          </a:bodyPr>
          <a:lstStyle/>
          <a:p>
            <a:r>
              <a:rPr lang="en-GB" sz="2000" b="1" dirty="0">
                <a:solidFill>
                  <a:schemeClr val="tx1"/>
                </a:solidFill>
              </a:rPr>
              <a:t>What we learn:</a:t>
            </a:r>
          </a:p>
          <a:p>
            <a:r>
              <a:rPr lang="en-GB" sz="2000" dirty="0"/>
              <a:t>Learning to be respectful and tolerant</a:t>
            </a:r>
          </a:p>
          <a:p>
            <a:r>
              <a:rPr lang="en-GB" sz="2000" dirty="0"/>
              <a:t>Learning to stay safe</a:t>
            </a:r>
          </a:p>
          <a:p>
            <a:r>
              <a:rPr lang="en-GB" sz="2000" dirty="0"/>
              <a:t>Learning about online safety</a:t>
            </a:r>
          </a:p>
          <a:p>
            <a:r>
              <a:rPr lang="en-GB" sz="2000" dirty="0"/>
              <a:t>We learn about the legal consequences of actions</a:t>
            </a:r>
          </a:p>
          <a:p>
            <a:r>
              <a:rPr lang="en-GB" sz="2000" dirty="0"/>
              <a:t>What bullying is and how to avoid it</a:t>
            </a:r>
          </a:p>
          <a:p>
            <a:r>
              <a:rPr lang="en-GB" sz="2000" dirty="0"/>
              <a:t>Good hygiene practises</a:t>
            </a:r>
          </a:p>
          <a:p>
            <a:r>
              <a:rPr lang="en-GB" sz="2000" dirty="0"/>
              <a:t>Keeping safe</a:t>
            </a:r>
          </a:p>
          <a:p>
            <a:endParaRPr lang="en-GB" sz="2000" dirty="0"/>
          </a:p>
          <a:p>
            <a:r>
              <a:rPr lang="en-US" sz="2000" b="1" dirty="0">
                <a:solidFill>
                  <a:schemeClr val="tx1"/>
                </a:solidFill>
              </a:rPr>
              <a:t>H</a:t>
            </a:r>
            <a:r>
              <a:rPr lang="en-GB" sz="2000" b="1" dirty="0">
                <a:solidFill>
                  <a:schemeClr val="tx1"/>
                </a:solidFill>
              </a:rPr>
              <a:t>ow?</a:t>
            </a:r>
          </a:p>
          <a:p>
            <a:r>
              <a:rPr lang="en-GB" sz="2000" dirty="0"/>
              <a:t>We get to ask questions</a:t>
            </a:r>
          </a:p>
          <a:p>
            <a:r>
              <a:rPr lang="en-GB" sz="2000" dirty="0"/>
              <a:t>We are prepared for the future</a:t>
            </a:r>
          </a:p>
          <a:p>
            <a:r>
              <a:rPr lang="en-GB" sz="2000" dirty="0"/>
              <a:t>We have fun/make posters</a:t>
            </a:r>
          </a:p>
        </p:txBody>
      </p:sp>
    </p:spTree>
    <p:extLst>
      <p:ext uri="{BB962C8B-B14F-4D97-AF65-F5344CB8AC3E}">
        <p14:creationId xmlns:p14="http://schemas.microsoft.com/office/powerpoint/2010/main" val="3154285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p:nvPr/>
        </p:nvSpPr>
        <p:spPr>
          <a:xfrm>
            <a:off x="251520" y="296652"/>
            <a:ext cx="8640960" cy="6264695"/>
          </a:xfrm>
          <a:prstGeom prst="ellipse">
            <a:avLst/>
          </a:prstGeom>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-So we know how to deal with real-life things; be kind and calm; know right from wrong.</a:t>
            </a:r>
          </a:p>
          <a:p>
            <a:r>
              <a:rPr lang="en-US" dirty="0">
                <a:solidFill>
                  <a:schemeClr val="tx1"/>
                </a:solidFill>
              </a:rPr>
              <a:t>-It keeps us safe whilst growing up.</a:t>
            </a:r>
          </a:p>
          <a:p>
            <a:r>
              <a:rPr lang="en-US" dirty="0">
                <a:solidFill>
                  <a:schemeClr val="tx1"/>
                </a:solidFill>
              </a:rPr>
              <a:t>-It teaches us about healthy behaviour.</a:t>
            </a:r>
          </a:p>
          <a:p>
            <a:r>
              <a:rPr lang="en-US" dirty="0">
                <a:solidFill>
                  <a:schemeClr val="tx1"/>
                </a:solidFill>
              </a:rPr>
              <a:t>-We learn how to respect others and help them when they are in trouble.</a:t>
            </a:r>
          </a:p>
          <a:p>
            <a:r>
              <a:rPr lang="en-US" dirty="0">
                <a:solidFill>
                  <a:schemeClr val="tx1"/>
                </a:solidFill>
              </a:rPr>
              <a:t>Germs-helps us to stop passing germs on.</a:t>
            </a:r>
          </a:p>
          <a:p>
            <a:r>
              <a:rPr lang="en-US" dirty="0">
                <a:solidFill>
                  <a:schemeClr val="tx1"/>
                </a:solidFill>
              </a:rPr>
              <a:t>-NSPCC-ho</a:t>
            </a:r>
            <a:r>
              <a:rPr lang="en-US" b="1" dirty="0">
                <a:solidFill>
                  <a:schemeClr val="tx1"/>
                </a:solidFill>
              </a:rPr>
              <a:t>0800 111 111</a:t>
            </a:r>
            <a:r>
              <a:rPr lang="en-US" dirty="0">
                <a:solidFill>
                  <a:schemeClr val="tx1"/>
                </a:solidFill>
              </a:rPr>
              <a:t>w to keep ourselves safe. And who to call if you are unhappy (Childline).</a:t>
            </a:r>
          </a:p>
          <a:p>
            <a:r>
              <a:rPr lang="en-US" dirty="0">
                <a:solidFill>
                  <a:schemeClr val="tx1"/>
                </a:solidFill>
              </a:rPr>
              <a:t>-What makes a good friend and what to do if you are unhappy.</a:t>
            </a:r>
          </a:p>
          <a:p>
            <a:r>
              <a:rPr lang="en-US" dirty="0">
                <a:solidFill>
                  <a:schemeClr val="tx1"/>
                </a:solidFill>
              </a:rPr>
              <a:t>-Money-how to earn money as we grow older and being responsible.</a:t>
            </a:r>
          </a:p>
          <a:p>
            <a:r>
              <a:rPr lang="en-US" dirty="0">
                <a:solidFill>
                  <a:schemeClr val="tx1"/>
                </a:solidFill>
              </a:rPr>
              <a:t>-Medicines-harmful and helpful products.</a:t>
            </a:r>
          </a:p>
          <a:p>
            <a:r>
              <a:rPr lang="en-US" dirty="0">
                <a:solidFill>
                  <a:schemeClr val="tx1"/>
                </a:solidFill>
              </a:rPr>
              <a:t>-We are the future generation so we can change the world to be a better place.</a:t>
            </a:r>
          </a:p>
          <a:p>
            <a:endParaRPr lang="en-US" dirty="0">
              <a:solidFill>
                <a:schemeClr val="tx1"/>
              </a:solidFill>
            </a:endParaRPr>
          </a:p>
        </p:txBody>
      </p:sp>
      <p:sp>
        <p:nvSpPr>
          <p:cNvPr id="3" name="Title 1">
            <a:extLst>
              <a:ext uri="{FF2B5EF4-FFF2-40B4-BE49-F238E27FC236}">
                <a16:creationId xmlns:a16="http://schemas.microsoft.com/office/drawing/2014/main" id="{4A5792AA-D981-4B99-A217-5E3060748D62}"/>
              </a:ext>
            </a:extLst>
          </p:cNvPr>
          <p:cNvSpPr>
            <a:spLocks noGrp="1"/>
          </p:cNvSpPr>
          <p:nvPr>
            <p:ph type="title"/>
          </p:nvPr>
        </p:nvSpPr>
        <p:spPr>
          <a:xfrm>
            <a:off x="457200" y="274638"/>
            <a:ext cx="8229600" cy="778098"/>
          </a:xfrm>
          <a:solidFill>
            <a:schemeClr val="bg2"/>
          </a:solidFill>
        </p:spPr>
        <p:txBody>
          <a:bodyPr>
            <a:normAutofit/>
          </a:bodyPr>
          <a:lstStyle/>
          <a:p>
            <a:r>
              <a:rPr lang="en-US" sz="3600" b="1" dirty="0"/>
              <a:t>School Council: Why are you taught RHE?</a:t>
            </a:r>
            <a:endParaRPr lang="en-GB" sz="3600" b="1" dirty="0"/>
          </a:p>
        </p:txBody>
      </p:sp>
      <p:sp>
        <p:nvSpPr>
          <p:cNvPr id="4" name="Title 1">
            <a:extLst>
              <a:ext uri="{FF2B5EF4-FFF2-40B4-BE49-F238E27FC236}">
                <a16:creationId xmlns:a16="http://schemas.microsoft.com/office/drawing/2014/main" id="{47A8BF16-604C-4F38-8AC9-26143F6758FF}"/>
              </a:ext>
            </a:extLst>
          </p:cNvPr>
          <p:cNvSpPr txBox="1">
            <a:spLocks/>
          </p:cNvSpPr>
          <p:nvPr/>
        </p:nvSpPr>
        <p:spPr>
          <a:xfrm>
            <a:off x="457200" y="5949280"/>
            <a:ext cx="8229600" cy="778098"/>
          </a:xfrm>
          <a:prstGeom prst="rect">
            <a:avLst/>
          </a:prstGeom>
          <a:solidFill>
            <a:schemeClr val="bg2"/>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b="1" dirty="0"/>
              <a:t>2022</a:t>
            </a:r>
            <a:endParaRPr lang="en-GB" sz="3600" b="1" dirty="0"/>
          </a:p>
        </p:txBody>
      </p:sp>
    </p:spTree>
    <p:extLst>
      <p:ext uri="{BB962C8B-B14F-4D97-AF65-F5344CB8AC3E}">
        <p14:creationId xmlns:p14="http://schemas.microsoft.com/office/powerpoint/2010/main" val="15183738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11"/>
          <p:cNvSpPr/>
          <p:nvPr/>
        </p:nvSpPr>
        <p:spPr>
          <a:xfrm>
            <a:off x="0" y="573189"/>
            <a:ext cx="9145016" cy="6273654"/>
          </a:xfrm>
          <a:prstGeom prst="ellipse">
            <a:avLst/>
          </a:prstGeom>
          <a:solidFill>
            <a:schemeClr val="accent1">
              <a:lumMod val="60000"/>
              <a:lumOff val="40000"/>
            </a:schemeClr>
          </a:solidFill>
          <a:ln>
            <a:solidFill>
              <a:schemeClr val="bg1">
                <a:lumMod val="65000"/>
                <a:lumOff val="35000"/>
              </a:schemeClr>
            </a:solid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-We learn new things</a:t>
            </a:r>
          </a:p>
          <a:p>
            <a:r>
              <a:rPr lang="en-GB" sz="2400" dirty="0">
                <a:solidFill>
                  <a:schemeClr val="tx1"/>
                </a:solidFill>
              </a:rPr>
              <a:t>-We learn about life-money</a:t>
            </a:r>
          </a:p>
          <a:p>
            <a:r>
              <a:rPr lang="en-GB" sz="2400" dirty="0">
                <a:solidFill>
                  <a:schemeClr val="tx1"/>
                </a:solidFill>
              </a:rPr>
              <a:t>-Our community</a:t>
            </a:r>
          </a:p>
          <a:p>
            <a:r>
              <a:rPr lang="en-GB" sz="2400" dirty="0">
                <a:solidFill>
                  <a:schemeClr val="tx1"/>
                </a:solidFill>
              </a:rPr>
              <a:t>-Keeping safe</a:t>
            </a:r>
          </a:p>
          <a:p>
            <a:r>
              <a:rPr lang="en-GB" sz="2400" dirty="0">
                <a:solidFill>
                  <a:schemeClr val="tx1"/>
                </a:solidFill>
              </a:rPr>
              <a:t>-How relationships change and ways of managing this</a:t>
            </a:r>
          </a:p>
          <a:p>
            <a:r>
              <a:rPr lang="en-GB" sz="2400" dirty="0">
                <a:solidFill>
                  <a:schemeClr val="tx1"/>
                </a:solidFill>
              </a:rPr>
              <a:t>-Learning about being respectful about other religions</a:t>
            </a:r>
          </a:p>
          <a:p>
            <a:r>
              <a:rPr lang="en-GB" sz="2400" dirty="0">
                <a:solidFill>
                  <a:schemeClr val="tx1"/>
                </a:solidFill>
              </a:rPr>
              <a:t>-How to be kind, calm and caring</a:t>
            </a:r>
          </a:p>
          <a:p>
            <a:r>
              <a:rPr lang="en-GB" sz="2400" dirty="0">
                <a:solidFill>
                  <a:schemeClr val="tx1"/>
                </a:solidFill>
              </a:rPr>
              <a:t>-Being able to reflect</a:t>
            </a:r>
          </a:p>
          <a:p>
            <a:r>
              <a:rPr lang="en-GB" sz="2400" dirty="0">
                <a:solidFill>
                  <a:schemeClr val="tx1"/>
                </a:solidFill>
              </a:rPr>
              <a:t>-Thinking about what influences us and who we are.</a:t>
            </a:r>
            <a:r>
              <a:rPr lang="en-GB" sz="2400" b="1" dirty="0">
                <a:solidFill>
                  <a:schemeClr val="tx1"/>
                </a:solidFill>
              </a:rPr>
              <a:t> </a:t>
            </a:r>
          </a:p>
        </p:txBody>
      </p:sp>
      <p:sp>
        <p:nvSpPr>
          <p:cNvPr id="3" name="Title 1">
            <a:extLst>
              <a:ext uri="{FF2B5EF4-FFF2-40B4-BE49-F238E27FC236}">
                <a16:creationId xmlns:a16="http://schemas.microsoft.com/office/drawing/2014/main" id="{E6CF1B70-2100-4BA3-8F06-A9307A277BBB}"/>
              </a:ext>
            </a:extLst>
          </p:cNvPr>
          <p:cNvSpPr>
            <a:spLocks noGrp="1"/>
          </p:cNvSpPr>
          <p:nvPr>
            <p:ph type="title"/>
          </p:nvPr>
        </p:nvSpPr>
        <p:spPr>
          <a:xfrm>
            <a:off x="457200" y="274638"/>
            <a:ext cx="8229600" cy="778098"/>
          </a:xfrm>
          <a:solidFill>
            <a:schemeClr val="bg2"/>
          </a:solidFill>
        </p:spPr>
        <p:txBody>
          <a:bodyPr>
            <a:normAutofit fontScale="90000"/>
          </a:bodyPr>
          <a:lstStyle/>
          <a:p>
            <a:r>
              <a:rPr lang="en-US" sz="3600" b="1" dirty="0"/>
              <a:t>School Council: What do you like about RHE?</a:t>
            </a:r>
            <a:endParaRPr lang="en-GB" sz="3600" b="1" dirty="0"/>
          </a:p>
        </p:txBody>
      </p:sp>
      <p:sp>
        <p:nvSpPr>
          <p:cNvPr id="4" name="Title 1">
            <a:extLst>
              <a:ext uri="{FF2B5EF4-FFF2-40B4-BE49-F238E27FC236}">
                <a16:creationId xmlns:a16="http://schemas.microsoft.com/office/drawing/2014/main" id="{70640B62-A0BD-48A7-9BD0-2DAB943B6DFC}"/>
              </a:ext>
            </a:extLst>
          </p:cNvPr>
          <p:cNvSpPr txBox="1">
            <a:spLocks/>
          </p:cNvSpPr>
          <p:nvPr/>
        </p:nvSpPr>
        <p:spPr>
          <a:xfrm>
            <a:off x="539552" y="6068745"/>
            <a:ext cx="8229600" cy="778098"/>
          </a:xfrm>
          <a:prstGeom prst="rect">
            <a:avLst/>
          </a:prstGeom>
          <a:solidFill>
            <a:schemeClr val="bg2"/>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b="1" dirty="0"/>
              <a:t>2022</a:t>
            </a:r>
            <a:endParaRPr lang="en-GB" sz="3600" b="1" dirty="0"/>
          </a:p>
        </p:txBody>
      </p:sp>
    </p:spTree>
    <p:extLst>
      <p:ext uri="{BB962C8B-B14F-4D97-AF65-F5344CB8AC3E}">
        <p14:creationId xmlns:p14="http://schemas.microsoft.com/office/powerpoint/2010/main" val="20316307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Oval 18"/>
          <p:cNvSpPr/>
          <p:nvPr/>
        </p:nvSpPr>
        <p:spPr>
          <a:xfrm>
            <a:off x="467544" y="152636"/>
            <a:ext cx="8568952" cy="6552728"/>
          </a:xfrm>
          <a:prstGeom prst="ellipse">
            <a:avLst/>
          </a:prstGeom>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path path="circle">
              <a:fillToRect l="50000" t="50000" r="50000" b="50000"/>
            </a:path>
            <a:tileRect/>
          </a:gra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-Friendships as you get older; the importance of friendships and kindness; </a:t>
            </a:r>
          </a:p>
          <a:p>
            <a:r>
              <a:rPr lang="en-GB" sz="2800" dirty="0">
                <a:solidFill>
                  <a:schemeClr val="tx1"/>
                </a:solidFill>
              </a:rPr>
              <a:t>-moving schools and friendships in secondary school; </a:t>
            </a:r>
          </a:p>
          <a:p>
            <a:r>
              <a:rPr lang="en-GB" sz="2800" dirty="0">
                <a:solidFill>
                  <a:schemeClr val="tx1"/>
                </a:solidFill>
              </a:rPr>
              <a:t>-being kind and polite; </a:t>
            </a:r>
          </a:p>
          <a:p>
            <a:r>
              <a:rPr lang="en-GB" sz="2800" dirty="0">
                <a:solidFill>
                  <a:schemeClr val="tx1"/>
                </a:solidFill>
              </a:rPr>
              <a:t>-spending money and wants and needs; </a:t>
            </a:r>
          </a:p>
          <a:p>
            <a:r>
              <a:rPr lang="en-GB" sz="2800" dirty="0">
                <a:solidFill>
                  <a:schemeClr val="tx1"/>
                </a:solidFill>
              </a:rPr>
              <a:t>-bullying including online bullying; conduct online and reporting procedures;</a:t>
            </a:r>
          </a:p>
          <a:p>
            <a:r>
              <a:rPr lang="en-GB" sz="2800" dirty="0">
                <a:solidFill>
                  <a:schemeClr val="tx1"/>
                </a:solidFill>
              </a:rPr>
              <a:t>-how to keep ourselves safe.</a:t>
            </a:r>
          </a:p>
          <a:p>
            <a:endParaRPr lang="en-GB" sz="1350" b="1" dirty="0">
              <a:solidFill>
                <a:schemeClr val="tx1"/>
              </a:solidFill>
              <a:effectLst>
                <a:outerShdw blurRad="38100" dist="38100" dir="2700000" algn="tl">
                  <a:srgbClr val="000000">
                    <a:alpha val="43137"/>
                  </a:srgbClr>
                </a:outerShdw>
              </a:effectLst>
            </a:endParaRPr>
          </a:p>
        </p:txBody>
      </p:sp>
      <p:sp>
        <p:nvSpPr>
          <p:cNvPr id="3" name="Title 1">
            <a:extLst>
              <a:ext uri="{FF2B5EF4-FFF2-40B4-BE49-F238E27FC236}">
                <a16:creationId xmlns:a16="http://schemas.microsoft.com/office/drawing/2014/main" id="{DE29356C-15AE-4B8F-8CE1-ABAB7728D6FB}"/>
              </a:ext>
            </a:extLst>
          </p:cNvPr>
          <p:cNvSpPr>
            <a:spLocks noGrp="1"/>
          </p:cNvSpPr>
          <p:nvPr>
            <p:ph type="title"/>
          </p:nvPr>
        </p:nvSpPr>
        <p:spPr>
          <a:xfrm>
            <a:off x="457200" y="274638"/>
            <a:ext cx="8229600" cy="778098"/>
          </a:xfrm>
          <a:solidFill>
            <a:schemeClr val="bg2"/>
          </a:solidFill>
        </p:spPr>
        <p:txBody>
          <a:bodyPr>
            <a:normAutofit fontScale="90000"/>
          </a:bodyPr>
          <a:lstStyle/>
          <a:p>
            <a:r>
              <a:rPr lang="en-US" sz="3600" b="1" dirty="0"/>
              <a:t>School Council: What have you learned in RHE?</a:t>
            </a:r>
            <a:endParaRPr lang="en-GB" sz="3600" b="1" dirty="0"/>
          </a:p>
        </p:txBody>
      </p:sp>
      <p:sp>
        <p:nvSpPr>
          <p:cNvPr id="4" name="Title 1">
            <a:extLst>
              <a:ext uri="{FF2B5EF4-FFF2-40B4-BE49-F238E27FC236}">
                <a16:creationId xmlns:a16="http://schemas.microsoft.com/office/drawing/2014/main" id="{4C382841-5BF0-4FE2-BB60-4A88820EFA76}"/>
              </a:ext>
            </a:extLst>
          </p:cNvPr>
          <p:cNvSpPr txBox="1">
            <a:spLocks/>
          </p:cNvSpPr>
          <p:nvPr/>
        </p:nvSpPr>
        <p:spPr>
          <a:xfrm>
            <a:off x="795334" y="5805264"/>
            <a:ext cx="8229600" cy="778098"/>
          </a:xfrm>
          <a:prstGeom prst="rect">
            <a:avLst/>
          </a:prstGeom>
          <a:solidFill>
            <a:schemeClr val="bg2"/>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b="1" dirty="0"/>
              <a:t>2022</a:t>
            </a:r>
            <a:endParaRPr lang="en-GB" sz="3600" b="1" dirty="0"/>
          </a:p>
        </p:txBody>
      </p:sp>
    </p:spTree>
    <p:extLst>
      <p:ext uri="{BB962C8B-B14F-4D97-AF65-F5344CB8AC3E}">
        <p14:creationId xmlns:p14="http://schemas.microsoft.com/office/powerpoint/2010/main" val="932730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442"/>
          <p:cNvSpPr/>
          <p:nvPr/>
        </p:nvSpPr>
        <p:spPr>
          <a:xfrm>
            <a:off x="470921" y="593686"/>
            <a:ext cx="8252791" cy="5721261"/>
          </a:xfrm>
          <a:prstGeom prst="rect">
            <a:avLst/>
          </a:prstGeom>
          <a:ln w="101600">
            <a:solidFill>
              <a:srgbClr val="85888D"/>
            </a:solidFill>
            <a:miter lim="400000"/>
          </a:ln>
        </p:spPr>
        <p:txBody>
          <a:bodyPr lIns="35715" tIns="35715" rIns="35715" bIns="35715" anchor="ctr"/>
          <a:lstStyle/>
          <a:p>
            <a:pPr algn="ctr" defTabSz="410730" hangingPunct="0">
              <a:defRPr sz="2400"/>
            </a:pPr>
            <a:endParaRPr sz="1700" kern="0">
              <a:solidFill>
                <a:srgbClr val="000000"/>
              </a:solidFill>
              <a:sym typeface="Helvetica Light"/>
            </a:endParaRPr>
          </a:p>
        </p:txBody>
      </p:sp>
      <p:sp>
        <p:nvSpPr>
          <p:cNvPr id="4" name="Shape 443"/>
          <p:cNvSpPr/>
          <p:nvPr/>
        </p:nvSpPr>
        <p:spPr>
          <a:xfrm>
            <a:off x="2421181" y="1628604"/>
            <a:ext cx="2936468" cy="2769073"/>
          </a:xfrm>
          <a:prstGeom prst="ellipse">
            <a:avLst/>
          </a:prstGeom>
          <a:ln/>
        </p:spPr>
        <p:style>
          <a:lnRef idx="2">
            <a:schemeClr val="accent6"/>
          </a:lnRef>
          <a:fillRef idx="1">
            <a:schemeClr val="lt1"/>
          </a:fillRef>
          <a:effectRef idx="0">
            <a:schemeClr val="accent6"/>
          </a:effectRef>
          <a:fontRef idx="minor">
            <a:schemeClr val="dk1"/>
          </a:fontRef>
        </p:style>
        <p:txBody>
          <a:bodyPr lIns="35715" tIns="35715" rIns="35715" bIns="35715" anchor="ctr"/>
          <a:lstStyle/>
          <a:p>
            <a:pPr algn="ctr" defTabSz="410730" hangingPunct="0">
              <a:defRPr sz="2400">
                <a:solidFill>
                  <a:srgbClr val="FFFFFF"/>
                </a:solidFill>
              </a:defRPr>
            </a:pPr>
            <a:r>
              <a:rPr lang="en-GB" sz="3800" b="1" kern="0" dirty="0">
                <a:solidFill>
                  <a:schemeClr val="tx1"/>
                </a:solidFill>
                <a:sym typeface="Helvetica Light"/>
              </a:rPr>
              <a:t>RHE</a:t>
            </a:r>
          </a:p>
          <a:p>
            <a:pPr algn="ctr" defTabSz="410730" hangingPunct="0">
              <a:defRPr sz="2400">
                <a:solidFill>
                  <a:srgbClr val="FFFFFF"/>
                </a:solidFill>
              </a:defRPr>
            </a:pPr>
            <a:endParaRPr lang="en-US" sz="3800" kern="0" dirty="0">
              <a:solidFill>
                <a:srgbClr val="FFFFFF"/>
              </a:solidFill>
              <a:sym typeface="Helvetica Light"/>
            </a:endParaRPr>
          </a:p>
          <a:p>
            <a:pPr algn="ctr" defTabSz="410730" hangingPunct="0">
              <a:defRPr sz="2400">
                <a:solidFill>
                  <a:srgbClr val="FFFFFF"/>
                </a:solidFill>
              </a:defRPr>
            </a:pPr>
            <a:endParaRPr lang="en-US" sz="3800" kern="0" dirty="0">
              <a:solidFill>
                <a:srgbClr val="FFFFFF"/>
              </a:solidFill>
              <a:sym typeface="Helvetica Light"/>
            </a:endParaRPr>
          </a:p>
          <a:p>
            <a:pPr algn="ctr" defTabSz="410730" hangingPunct="0">
              <a:defRPr sz="2400">
                <a:solidFill>
                  <a:srgbClr val="FFFFFF"/>
                </a:solidFill>
              </a:defRPr>
            </a:pPr>
            <a:endParaRPr sz="3800" kern="0" dirty="0">
              <a:solidFill>
                <a:srgbClr val="FFFFFF"/>
              </a:solidFill>
              <a:sym typeface="Helvetica Light"/>
            </a:endParaRPr>
          </a:p>
        </p:txBody>
      </p:sp>
      <p:sp>
        <p:nvSpPr>
          <p:cNvPr id="3" name="TextBox 2"/>
          <p:cNvSpPr txBox="1"/>
          <p:nvPr/>
        </p:nvSpPr>
        <p:spPr>
          <a:xfrm>
            <a:off x="1819607" y="886711"/>
            <a:ext cx="2813271" cy="461665"/>
          </a:xfrm>
          <a:prstGeom prst="rect">
            <a:avLst/>
          </a:prstGeom>
          <a:solidFill>
            <a:schemeClr val="accent2">
              <a:lumMod val="20000"/>
              <a:lumOff val="8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35715" tIns="35715" rIns="35715" bIns="35715" numCol="1" spcCol="26787" rtlCol="0" anchor="ctr">
            <a:spAutoFit/>
          </a:bodyPr>
          <a:lstStyle/>
          <a:p>
            <a:pPr algn="ctr" defTabSz="410730" hangingPunct="0"/>
            <a:r>
              <a:rPr lang="en-GB" sz="2500" kern="0" dirty="0">
                <a:solidFill>
                  <a:srgbClr val="000000"/>
                </a:solidFill>
                <a:sym typeface="Helvetica Light"/>
              </a:rPr>
              <a:t>Emotionally literate</a:t>
            </a:r>
          </a:p>
        </p:txBody>
      </p:sp>
      <p:sp>
        <p:nvSpPr>
          <p:cNvPr id="5" name="TextBox 4"/>
          <p:cNvSpPr txBox="1"/>
          <p:nvPr/>
        </p:nvSpPr>
        <p:spPr>
          <a:xfrm>
            <a:off x="498919" y="5053994"/>
            <a:ext cx="2955929" cy="841569"/>
          </a:xfrm>
          <a:prstGeom prst="rect">
            <a:avLst/>
          </a:prstGeom>
          <a:solidFill>
            <a:schemeClr val="accent4">
              <a:lumMod val="40000"/>
              <a:lumOff val="6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35715" tIns="35715" rIns="35715" bIns="35715" numCol="1" spcCol="26787" rtlCol="0" anchor="ctr">
            <a:spAutoFit/>
          </a:bodyPr>
          <a:lstStyle/>
          <a:p>
            <a:pPr algn="ctr" defTabSz="410730" hangingPunct="0"/>
            <a:r>
              <a:rPr lang="en-GB" sz="2500" kern="0" dirty="0">
                <a:solidFill>
                  <a:srgbClr val="000000"/>
                </a:solidFill>
                <a:sym typeface="Helvetica Light"/>
              </a:rPr>
              <a:t>Confident, critical,</a:t>
            </a:r>
          </a:p>
          <a:p>
            <a:pPr algn="ctr" defTabSz="410730" hangingPunct="0"/>
            <a:r>
              <a:rPr lang="en-GB" sz="2500" kern="0" dirty="0">
                <a:solidFill>
                  <a:srgbClr val="000000"/>
                </a:solidFill>
                <a:sym typeface="Helvetica Light"/>
              </a:rPr>
              <a:t>independent thinkers</a:t>
            </a:r>
          </a:p>
        </p:txBody>
      </p:sp>
      <p:sp>
        <p:nvSpPr>
          <p:cNvPr id="8" name="TextBox 7"/>
          <p:cNvSpPr txBox="1"/>
          <p:nvPr/>
        </p:nvSpPr>
        <p:spPr>
          <a:xfrm>
            <a:off x="4825874" y="792470"/>
            <a:ext cx="3606757" cy="461665"/>
          </a:xfrm>
          <a:prstGeom prst="rect">
            <a:avLst/>
          </a:prstGeom>
          <a:solidFill>
            <a:schemeClr val="accent3">
              <a:lumMod val="40000"/>
              <a:lumOff val="6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35715" tIns="35715" rIns="35715" bIns="35715" numCol="1" spcCol="26787" rtlCol="0" anchor="ctr">
            <a:spAutoFit/>
          </a:bodyPr>
          <a:lstStyle/>
          <a:p>
            <a:pPr algn="ctr" defTabSz="410730" hangingPunct="0"/>
            <a:r>
              <a:rPr lang="en-GB" sz="2500" kern="0" dirty="0">
                <a:solidFill>
                  <a:srgbClr val="000000"/>
                </a:solidFill>
                <a:sym typeface="Helvetica Light"/>
              </a:rPr>
              <a:t>Effective communicators</a:t>
            </a:r>
          </a:p>
        </p:txBody>
      </p:sp>
      <p:sp>
        <p:nvSpPr>
          <p:cNvPr id="9" name="TextBox 8"/>
          <p:cNvSpPr txBox="1"/>
          <p:nvPr/>
        </p:nvSpPr>
        <p:spPr>
          <a:xfrm>
            <a:off x="5948288" y="1289910"/>
            <a:ext cx="2037817" cy="851195"/>
          </a:xfrm>
          <a:prstGeom prst="rect">
            <a:avLst/>
          </a:prstGeom>
          <a:solidFill>
            <a:schemeClr val="accent2">
              <a:lumMod val="20000"/>
              <a:lumOff val="8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35715" tIns="35715" rIns="35715" bIns="35715" numCol="1" spcCol="26787" rtlCol="0" anchor="ctr">
            <a:spAutoFit/>
          </a:bodyPr>
          <a:lstStyle/>
          <a:p>
            <a:pPr algn="ctr" defTabSz="410730" hangingPunct="0"/>
            <a:r>
              <a:rPr lang="en-GB" sz="2500" kern="0" dirty="0">
                <a:solidFill>
                  <a:srgbClr val="000000"/>
                </a:solidFill>
                <a:sym typeface="Helvetica Light"/>
              </a:rPr>
              <a:t>Resilient</a:t>
            </a:r>
          </a:p>
          <a:p>
            <a:pPr algn="ctr" defTabSz="410730" hangingPunct="0"/>
            <a:r>
              <a:rPr lang="en-GB" sz="2500" kern="0" dirty="0">
                <a:solidFill>
                  <a:srgbClr val="000000"/>
                </a:solidFill>
                <a:sym typeface="Helvetica Light"/>
              </a:rPr>
              <a:t>perseverance</a:t>
            </a:r>
          </a:p>
        </p:txBody>
      </p:sp>
      <p:sp>
        <p:nvSpPr>
          <p:cNvPr id="10" name="TextBox 9"/>
          <p:cNvSpPr txBox="1"/>
          <p:nvPr/>
        </p:nvSpPr>
        <p:spPr>
          <a:xfrm>
            <a:off x="677556" y="3454316"/>
            <a:ext cx="1478770" cy="1240725"/>
          </a:xfrm>
          <a:prstGeom prst="rect">
            <a:avLst/>
          </a:prstGeom>
          <a:solidFill>
            <a:schemeClr val="accent3">
              <a:lumMod val="60000"/>
              <a:lumOff val="4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35715" tIns="35715" rIns="35715" bIns="35715" numCol="1" spcCol="26787" rtlCol="0" anchor="ctr">
            <a:spAutoFit/>
          </a:bodyPr>
          <a:lstStyle/>
          <a:p>
            <a:pPr algn="ctr" defTabSz="410730" hangingPunct="0"/>
            <a:r>
              <a:rPr lang="en-GB" sz="2500" kern="0" dirty="0">
                <a:solidFill>
                  <a:srgbClr val="000000"/>
                </a:solidFill>
                <a:sym typeface="Helvetica Light"/>
              </a:rPr>
              <a:t>Tolerant</a:t>
            </a:r>
          </a:p>
          <a:p>
            <a:pPr algn="ctr" defTabSz="410730" hangingPunct="0"/>
            <a:r>
              <a:rPr lang="en-GB" sz="2500" kern="0" dirty="0">
                <a:solidFill>
                  <a:srgbClr val="000000"/>
                </a:solidFill>
                <a:sym typeface="Helvetica Light"/>
              </a:rPr>
              <a:t> informed</a:t>
            </a:r>
          </a:p>
          <a:p>
            <a:pPr algn="ctr" defTabSz="410730" hangingPunct="0"/>
            <a:r>
              <a:rPr lang="en-GB" sz="2500" kern="0" dirty="0">
                <a:solidFill>
                  <a:srgbClr val="000000"/>
                </a:solidFill>
                <a:sym typeface="Helvetica Light"/>
              </a:rPr>
              <a:t>respectful</a:t>
            </a:r>
          </a:p>
        </p:txBody>
      </p:sp>
      <p:sp>
        <p:nvSpPr>
          <p:cNvPr id="11" name="TextBox 10"/>
          <p:cNvSpPr txBox="1"/>
          <p:nvPr/>
        </p:nvSpPr>
        <p:spPr>
          <a:xfrm>
            <a:off x="4047462" y="4747314"/>
            <a:ext cx="4217493" cy="1995731"/>
          </a:xfrm>
          <a:prstGeom prst="rect">
            <a:avLst/>
          </a:prstGeom>
          <a:solidFill>
            <a:schemeClr val="accent2">
              <a:lumMod val="20000"/>
              <a:lumOff val="8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35715" tIns="35715" rIns="35715" bIns="35715" numCol="1" spcCol="26787" rtlCol="0" anchor="ctr">
            <a:spAutoFit/>
          </a:bodyPr>
          <a:lstStyle/>
          <a:p>
            <a:pPr algn="ctr" defTabSz="410730" hangingPunct="0"/>
            <a:r>
              <a:rPr lang="en-GB" sz="2500" kern="0" dirty="0">
                <a:solidFill>
                  <a:srgbClr val="000000"/>
                </a:solidFill>
                <a:sym typeface="Helvetica Light"/>
              </a:rPr>
              <a:t>Ability to keep themselves </a:t>
            </a:r>
          </a:p>
          <a:p>
            <a:pPr algn="ctr" defTabSz="410730" hangingPunct="0"/>
            <a:r>
              <a:rPr lang="en-GB" sz="2500" kern="0" dirty="0">
                <a:solidFill>
                  <a:srgbClr val="000000"/>
                </a:solidFill>
                <a:sym typeface="Helvetica Light"/>
              </a:rPr>
              <a:t>and others safe through an </a:t>
            </a:r>
          </a:p>
          <a:p>
            <a:pPr algn="ctr" defTabSz="410730" hangingPunct="0"/>
            <a:r>
              <a:rPr lang="en-GB" sz="2500" kern="0" dirty="0">
                <a:solidFill>
                  <a:srgbClr val="000000"/>
                </a:solidFill>
                <a:sym typeface="Helvetica Light"/>
              </a:rPr>
              <a:t>understanding and awareness</a:t>
            </a:r>
          </a:p>
          <a:p>
            <a:pPr algn="ctr" defTabSz="410730" hangingPunct="0"/>
            <a:r>
              <a:rPr lang="en-GB" sz="2500" kern="0" dirty="0">
                <a:solidFill>
                  <a:srgbClr val="000000"/>
                </a:solidFill>
                <a:sym typeface="Helvetica Light"/>
              </a:rPr>
              <a:t> of their rights; reporting </a:t>
            </a:r>
          </a:p>
          <a:p>
            <a:pPr algn="ctr" defTabSz="410730" hangingPunct="0"/>
            <a:r>
              <a:rPr lang="en-GB" sz="2500" kern="0" dirty="0">
                <a:solidFill>
                  <a:srgbClr val="000000"/>
                </a:solidFill>
                <a:sym typeface="Helvetica Light"/>
              </a:rPr>
              <a:t>procedures and the law.</a:t>
            </a:r>
          </a:p>
        </p:txBody>
      </p:sp>
      <p:sp>
        <p:nvSpPr>
          <p:cNvPr id="12" name="TextBox 11"/>
          <p:cNvSpPr txBox="1"/>
          <p:nvPr/>
        </p:nvSpPr>
        <p:spPr>
          <a:xfrm>
            <a:off x="5004048" y="2206093"/>
            <a:ext cx="3926299" cy="2428517"/>
          </a:xfrm>
          <a:prstGeom prst="rect">
            <a:avLst/>
          </a:prstGeom>
          <a:solidFill>
            <a:schemeClr val="accent4">
              <a:lumMod val="40000"/>
              <a:lumOff val="6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35715" tIns="35715" rIns="35715" bIns="35715" numCol="1" spcCol="26787" rtlCol="0" anchor="ctr">
            <a:spAutoFit/>
          </a:bodyPr>
          <a:lstStyle/>
          <a:p>
            <a:pPr algn="ctr" defTabSz="410730" hangingPunct="0"/>
            <a:r>
              <a:rPr lang="en-GB" sz="2500" kern="0" dirty="0">
                <a:solidFill>
                  <a:srgbClr val="000000"/>
                </a:solidFill>
                <a:sym typeface="Helvetica Light"/>
              </a:rPr>
              <a:t>Skilled at initiating and fostering positive relationships. Ability to recognise characteristics of healthy/unhealthy relationships</a:t>
            </a:r>
          </a:p>
        </p:txBody>
      </p:sp>
      <p:sp>
        <p:nvSpPr>
          <p:cNvPr id="6" name="TextBox 5"/>
          <p:cNvSpPr txBox="1"/>
          <p:nvPr/>
        </p:nvSpPr>
        <p:spPr>
          <a:xfrm>
            <a:off x="436621" y="100105"/>
            <a:ext cx="7680104" cy="656590"/>
          </a:xfrm>
          <a:prstGeom prst="rect">
            <a:avLst/>
          </a:prstGeom>
          <a:ln w="57150">
            <a:solidFill>
              <a:schemeClr val="tx1"/>
            </a:solidFill>
          </a:ln>
        </p:spPr>
        <p:style>
          <a:lnRef idx="1">
            <a:schemeClr val="accent3"/>
          </a:lnRef>
          <a:fillRef idx="2">
            <a:schemeClr val="accent3"/>
          </a:fillRef>
          <a:effectRef idx="1">
            <a:schemeClr val="accent3"/>
          </a:effectRef>
          <a:fontRef idx="minor">
            <a:schemeClr val="dk1"/>
          </a:fontRef>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0" hangingPunct="0">
              <a:lnSpc>
                <a:spcPct val="100000"/>
              </a:lnSpc>
              <a:spcBef>
                <a:spcPts val="0"/>
              </a:spcBef>
              <a:spcAft>
                <a:spcPts val="0"/>
              </a:spcAft>
              <a:buClrTx/>
              <a:buSzTx/>
              <a:buFontTx/>
              <a:buNone/>
              <a:tabLst/>
            </a:pPr>
            <a:r>
              <a:rPr lang="en-GB" sz="3600" b="1" dirty="0">
                <a:solidFill>
                  <a:srgbClr val="000000"/>
                </a:solidFill>
                <a:sym typeface="Helvetica Light"/>
              </a:rPr>
              <a:t>Our h</a:t>
            </a:r>
            <a:r>
              <a:rPr kumimoji="0" lang="en-GB" sz="3600" b="1" i="0" u="none" strike="noStrike" cap="none" spc="0" normalizeH="0" baseline="0" dirty="0">
                <a:ln>
                  <a:noFill/>
                </a:ln>
                <a:solidFill>
                  <a:srgbClr val="000000"/>
                </a:solidFill>
                <a:effectLst/>
                <a:uFillTx/>
                <a:latin typeface="+mn-lt"/>
                <a:ea typeface="+mn-ea"/>
                <a:cs typeface="+mn-cs"/>
                <a:sym typeface="Helvetica Light"/>
              </a:rPr>
              <a:t>opes &amp; Ambitions…</a:t>
            </a:r>
          </a:p>
        </p:txBody>
      </p:sp>
      <p:pic>
        <p:nvPicPr>
          <p:cNvPr id="14" name="Picture 13">
            <a:extLst>
              <a:ext uri="{FF2B5EF4-FFF2-40B4-BE49-F238E27FC236}">
                <a16:creationId xmlns:a16="http://schemas.microsoft.com/office/drawing/2014/main" id="{999BEFE9-D98F-40EE-843F-4A55D81ED6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37269" y="2586842"/>
            <a:ext cx="2161317" cy="1347018"/>
          </a:xfrm>
          <a:prstGeom prst="rect">
            <a:avLst/>
          </a:prstGeom>
        </p:spPr>
      </p:pic>
      <p:sp>
        <p:nvSpPr>
          <p:cNvPr id="7" name="TextBox 6"/>
          <p:cNvSpPr txBox="1"/>
          <p:nvPr/>
        </p:nvSpPr>
        <p:spPr>
          <a:xfrm>
            <a:off x="460279" y="1348376"/>
            <a:ext cx="2326358" cy="2019784"/>
          </a:xfrm>
          <a:prstGeom prst="rect">
            <a:avLst/>
          </a:prstGeom>
          <a:solidFill>
            <a:schemeClr val="accent4">
              <a:lumMod val="40000"/>
              <a:lumOff val="6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35715" tIns="35715" rIns="35715" bIns="35715" numCol="1" spcCol="26787" rtlCol="0" anchor="ctr">
            <a:spAutoFit/>
          </a:bodyPr>
          <a:lstStyle/>
          <a:p>
            <a:pPr algn="ctr" defTabSz="410730" hangingPunct="0"/>
            <a:r>
              <a:rPr lang="en-GB" sz="2500" kern="0" dirty="0">
                <a:solidFill>
                  <a:srgbClr val="000000"/>
                </a:solidFill>
                <a:sym typeface="Helvetica Light"/>
              </a:rPr>
              <a:t>Empathetic</a:t>
            </a:r>
          </a:p>
          <a:p>
            <a:pPr algn="ctr" defTabSz="410730" hangingPunct="0"/>
            <a:r>
              <a:rPr lang="en-GB" sz="2500" kern="0" dirty="0">
                <a:solidFill>
                  <a:srgbClr val="000000"/>
                </a:solidFill>
                <a:sym typeface="Helvetica Light"/>
              </a:rPr>
              <a:t>Sympathetic</a:t>
            </a:r>
          </a:p>
          <a:p>
            <a:pPr algn="ctr" defTabSz="410730" hangingPunct="0"/>
            <a:r>
              <a:rPr lang="en-GB" sz="2500" kern="0" dirty="0">
                <a:solidFill>
                  <a:srgbClr val="000000"/>
                </a:solidFill>
                <a:sym typeface="Helvetica Light"/>
              </a:rPr>
              <a:t>Compassionate</a:t>
            </a:r>
          </a:p>
          <a:p>
            <a:pPr algn="ctr" defTabSz="410730" hangingPunct="0"/>
            <a:r>
              <a:rPr lang="en-GB" sz="2500" kern="0" dirty="0">
                <a:solidFill>
                  <a:srgbClr val="000000"/>
                </a:solidFill>
                <a:sym typeface="Helvetica Light"/>
              </a:rPr>
              <a:t>Kind</a:t>
            </a:r>
          </a:p>
          <a:p>
            <a:pPr algn="ctr" defTabSz="410730" hangingPunct="0"/>
            <a:r>
              <a:rPr lang="en-GB" sz="2500" kern="0" dirty="0">
                <a:solidFill>
                  <a:srgbClr val="000000"/>
                </a:solidFill>
                <a:sym typeface="Helvetica Light"/>
              </a:rPr>
              <a:t>Honest</a:t>
            </a:r>
          </a:p>
        </p:txBody>
      </p:sp>
    </p:spTree>
    <p:extLst>
      <p:ext uri="{BB962C8B-B14F-4D97-AF65-F5344CB8AC3E}">
        <p14:creationId xmlns:p14="http://schemas.microsoft.com/office/powerpoint/2010/main" val="2527003879"/>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54829-E6BA-4E66-8DA6-84EDAD164822}"/>
              </a:ext>
            </a:extLst>
          </p:cNvPr>
          <p:cNvSpPr>
            <a:spLocks noGrp="1"/>
          </p:cNvSpPr>
          <p:nvPr>
            <p:ph type="title"/>
          </p:nvPr>
        </p:nvSpPr>
        <p:spPr>
          <a:solidFill>
            <a:schemeClr val="bg2"/>
          </a:solidFill>
        </p:spPr>
        <p:txBody>
          <a:bodyPr>
            <a:normAutofit fontScale="90000"/>
          </a:bodyPr>
          <a:lstStyle/>
          <a:p>
            <a:r>
              <a:rPr lang="en-US" b="1" dirty="0"/>
              <a:t>How to support your child at home…</a:t>
            </a:r>
            <a:endParaRPr lang="en-GB" b="1" dirty="0"/>
          </a:p>
        </p:txBody>
      </p:sp>
      <p:sp>
        <p:nvSpPr>
          <p:cNvPr id="3" name="Content Placeholder 2">
            <a:extLst>
              <a:ext uri="{FF2B5EF4-FFF2-40B4-BE49-F238E27FC236}">
                <a16:creationId xmlns:a16="http://schemas.microsoft.com/office/drawing/2014/main" id="{085A5459-A6B5-48F4-BB9C-19FFA99B1461}"/>
              </a:ext>
            </a:extLst>
          </p:cNvPr>
          <p:cNvSpPr>
            <a:spLocks noGrp="1"/>
          </p:cNvSpPr>
          <p:nvPr>
            <p:ph idx="1"/>
          </p:nvPr>
        </p:nvSpPr>
        <p:spPr/>
        <p:style>
          <a:lnRef idx="2">
            <a:schemeClr val="accent3"/>
          </a:lnRef>
          <a:fillRef idx="1">
            <a:schemeClr val="lt1"/>
          </a:fillRef>
          <a:effectRef idx="0">
            <a:schemeClr val="accent3"/>
          </a:effectRef>
          <a:fontRef idx="minor">
            <a:schemeClr val="dk1"/>
          </a:fontRef>
        </p:style>
        <p:txBody>
          <a:bodyPr/>
          <a:lstStyle/>
          <a:p>
            <a:r>
              <a:rPr lang="en-US" sz="2800" dirty="0"/>
              <a:t>If you have any questions or concerns, please speak to your child’s class teacher in the first instance. You can also speak to Ms Mahil; Ms Vig; Mrs. Beetham; Mrs. Lepora; any Year Group Leader (including Miss Kaur and Miss Lad) and myself.</a:t>
            </a:r>
          </a:p>
          <a:p>
            <a:pPr marL="0" indent="0">
              <a:buNone/>
            </a:pPr>
            <a:endParaRPr lang="en-US" sz="2800" dirty="0"/>
          </a:p>
          <a:p>
            <a:r>
              <a:rPr lang="en-US" sz="2800" dirty="0"/>
              <a:t>Look at the school website:</a:t>
            </a:r>
          </a:p>
          <a:p>
            <a:pPr>
              <a:buFontTx/>
              <a:buChar char="-"/>
            </a:pPr>
            <a:r>
              <a:rPr lang="en-US" sz="2800" dirty="0"/>
              <a:t>see what is being taught and when.</a:t>
            </a:r>
          </a:p>
          <a:p>
            <a:pPr>
              <a:buFontTx/>
              <a:buChar char="-"/>
            </a:pPr>
            <a:r>
              <a:rPr lang="en-US" sz="2800" dirty="0"/>
              <a:t>Read the RHE Policy.</a:t>
            </a:r>
          </a:p>
          <a:p>
            <a:endParaRPr lang="en-GB" dirty="0"/>
          </a:p>
        </p:txBody>
      </p:sp>
    </p:spTree>
    <p:extLst>
      <p:ext uri="{BB962C8B-B14F-4D97-AF65-F5344CB8AC3E}">
        <p14:creationId xmlns:p14="http://schemas.microsoft.com/office/powerpoint/2010/main" val="37992148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2"/>
          </a:solidFill>
        </p:spPr>
        <p:txBody>
          <a:bodyPr/>
          <a:lstStyle/>
          <a:p>
            <a:r>
              <a:rPr lang="en-US" b="1" dirty="0"/>
              <a:t>To take away</a:t>
            </a:r>
            <a:endParaRPr lang="en-GB" b="1" dirty="0"/>
          </a:p>
        </p:txBody>
      </p:sp>
      <p:sp>
        <p:nvSpPr>
          <p:cNvPr id="3" name="Content Placeholder 2"/>
          <p:cNvSpPr>
            <a:spLocks noGrp="1"/>
          </p:cNvSpPr>
          <p:nvPr>
            <p:ph idx="1"/>
          </p:nvPr>
        </p:nvSpPr>
        <p:spPr>
          <a:xfrm>
            <a:off x="457200" y="1600200"/>
            <a:ext cx="8229600" cy="4983162"/>
          </a:xfrm>
        </p:spPr>
        <p:style>
          <a:lnRef idx="2">
            <a:schemeClr val="accent3"/>
          </a:lnRef>
          <a:fillRef idx="1">
            <a:schemeClr val="lt1"/>
          </a:fillRef>
          <a:effectRef idx="0">
            <a:schemeClr val="accent3"/>
          </a:effectRef>
          <a:fontRef idx="minor">
            <a:schemeClr val="dk1"/>
          </a:fontRef>
        </p:style>
        <p:txBody>
          <a:bodyPr>
            <a:normAutofit/>
          </a:bodyPr>
          <a:lstStyle/>
          <a:p>
            <a:r>
              <a:rPr lang="en-US" dirty="0"/>
              <a:t>RHE Policy</a:t>
            </a:r>
          </a:p>
          <a:p>
            <a:r>
              <a:rPr lang="en-US" dirty="0"/>
              <a:t>DfE guidance for parents</a:t>
            </a:r>
          </a:p>
          <a:p>
            <a:r>
              <a:rPr lang="en-US" dirty="0"/>
              <a:t>Statutory outcomes</a:t>
            </a:r>
          </a:p>
          <a:p>
            <a:r>
              <a:rPr lang="en-US" dirty="0"/>
              <a:t>Pupil voice (2019 and 2022)</a:t>
            </a:r>
          </a:p>
          <a:p>
            <a:endParaRPr lang="en-US" dirty="0"/>
          </a:p>
          <a:p>
            <a:r>
              <a:rPr lang="en-GB" sz="2300" b="1" dirty="0"/>
              <a:t>What the DfE says about parents and curriculum content:</a:t>
            </a:r>
          </a:p>
          <a:p>
            <a:pPr lvl="1"/>
            <a:r>
              <a:rPr lang="en-GB" sz="2300" dirty="0"/>
              <a:t> </a:t>
            </a:r>
            <a:r>
              <a:rPr lang="en-GB" sz="2300" b="1" i="1" dirty="0"/>
              <a:t>‘What is taught, and how, is ultimately a decision for the school and consultation does not provide a parental veto on curriculum content’. </a:t>
            </a:r>
          </a:p>
          <a:p>
            <a:endParaRPr lang="en-US" dirty="0"/>
          </a:p>
        </p:txBody>
      </p:sp>
    </p:spTree>
    <p:extLst>
      <p:ext uri="{BB962C8B-B14F-4D97-AF65-F5344CB8AC3E}">
        <p14:creationId xmlns:p14="http://schemas.microsoft.com/office/powerpoint/2010/main" val="19018593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2"/>
          </a:solidFill>
        </p:spPr>
        <p:txBody>
          <a:bodyPr/>
          <a:lstStyle/>
          <a:p>
            <a:r>
              <a:rPr lang="en-US" b="1" dirty="0"/>
              <a:t>Questions…</a:t>
            </a:r>
            <a:endParaRPr lang="en-GB" b="1" dirty="0"/>
          </a:p>
        </p:txBody>
      </p:sp>
      <p:sp>
        <p:nvSpPr>
          <p:cNvPr id="3" name="Content Placeholder 2"/>
          <p:cNvSpPr>
            <a:spLocks noGrp="1"/>
          </p:cNvSpPr>
          <p:nvPr>
            <p:ph idx="1"/>
          </p:nvPr>
        </p:nvSpPr>
        <p:spPr>
          <a:xfrm>
            <a:off x="457200" y="1600200"/>
            <a:ext cx="8229600" cy="4983162"/>
          </a:xfrm>
        </p:spPr>
        <p:style>
          <a:lnRef idx="2">
            <a:schemeClr val="accent3"/>
          </a:lnRef>
          <a:fillRef idx="1">
            <a:schemeClr val="lt1"/>
          </a:fillRef>
          <a:effectRef idx="0">
            <a:schemeClr val="accent3"/>
          </a:effectRef>
          <a:fontRef idx="minor">
            <a:schemeClr val="dk1"/>
          </a:fontRef>
        </p:style>
        <p:txBody>
          <a:bodyPr>
            <a:normAutofit fontScale="92500" lnSpcReduction="20000"/>
          </a:bodyPr>
          <a:lstStyle/>
          <a:p>
            <a:r>
              <a:rPr lang="en-US" sz="4000" dirty="0"/>
              <a:t>Please write any questions that you may have on the Post-It-Note on your chair.</a:t>
            </a:r>
          </a:p>
          <a:p>
            <a:r>
              <a:rPr lang="en-US" sz="4000" dirty="0"/>
              <a:t>Alternatively, send an email to </a:t>
            </a:r>
            <a:r>
              <a:rPr lang="en-US" sz="4000" dirty="0">
                <a:hlinkClick r:id="rId2"/>
              </a:rPr>
              <a:t>office@bridge.Leicester.sch.uk</a:t>
            </a:r>
            <a:endParaRPr lang="en-US" sz="4000" dirty="0"/>
          </a:p>
          <a:p>
            <a:endParaRPr lang="en-US" sz="4000" dirty="0"/>
          </a:p>
          <a:p>
            <a:r>
              <a:rPr lang="en-US" sz="4000" b="1" dirty="0"/>
              <a:t>All</a:t>
            </a:r>
            <a:r>
              <a:rPr lang="en-US" sz="4000" dirty="0"/>
              <a:t> questions will be collated and then responded to.</a:t>
            </a:r>
          </a:p>
          <a:p>
            <a:endParaRPr lang="en-US" sz="4000" dirty="0"/>
          </a:p>
          <a:p>
            <a:r>
              <a:rPr lang="en-US" sz="4000" dirty="0"/>
              <a:t>Thank you for attending.</a:t>
            </a:r>
          </a:p>
        </p:txBody>
      </p:sp>
    </p:spTree>
    <p:extLst>
      <p:ext uri="{BB962C8B-B14F-4D97-AF65-F5344CB8AC3E}">
        <p14:creationId xmlns:p14="http://schemas.microsoft.com/office/powerpoint/2010/main" val="991971851"/>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12CEBF30C8256489EDCEBE0B09A68A9" ma:contentTypeVersion="14" ma:contentTypeDescription="Create a new document." ma:contentTypeScope="" ma:versionID="368239fab2158c9e0078706df774fc0b">
  <xsd:schema xmlns:xsd="http://www.w3.org/2001/XMLSchema" xmlns:xs="http://www.w3.org/2001/XMLSchema" xmlns:p="http://schemas.microsoft.com/office/2006/metadata/properties" xmlns:ns3="119c5427-7d42-4de5-b7ea-5004f6e2027b" xmlns:ns4="ff47339a-1640-462c-ad18-bb2c8c749c42" targetNamespace="http://schemas.microsoft.com/office/2006/metadata/properties" ma:root="true" ma:fieldsID="c437521d4f97ddb058fe2860533393ac" ns3:_="" ns4:_="">
    <xsd:import namespace="119c5427-7d42-4de5-b7ea-5004f6e2027b"/>
    <xsd:import namespace="ff47339a-1640-462c-ad18-bb2c8c749c4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19c5427-7d42-4de5-b7ea-5004f6e2027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ff47339a-1640-462c-ad18-bb2c8c749c42"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FB86F08-8106-4750-8E23-3B03E9B8DA5F}">
  <ds:schemaRefs>
    <ds:schemaRef ds:uri="http://schemas.microsoft.com/sharepoint/v3/contenttype/forms"/>
  </ds:schemaRefs>
</ds:datastoreItem>
</file>

<file path=customXml/itemProps2.xml><?xml version="1.0" encoding="utf-8"?>
<ds:datastoreItem xmlns:ds="http://schemas.openxmlformats.org/officeDocument/2006/customXml" ds:itemID="{ED1FC64B-7A95-4410-ACD9-F1A78EFBDD10}">
  <ds:schemaRefs>
    <ds:schemaRef ds:uri="http://purl.org/dc/dcmitype/"/>
    <ds:schemaRef ds:uri="119c5427-7d42-4de5-b7ea-5004f6e2027b"/>
    <ds:schemaRef ds:uri="http://schemas.microsoft.com/office/2006/metadata/properties"/>
    <ds:schemaRef ds:uri="http://purl.org/dc/terms/"/>
    <ds:schemaRef ds:uri="http://schemas.openxmlformats.org/package/2006/metadata/core-properties"/>
    <ds:schemaRef ds:uri="http://schemas.microsoft.com/office/2006/documentManagement/types"/>
    <ds:schemaRef ds:uri="ff47339a-1640-462c-ad18-bb2c8c749c42"/>
    <ds:schemaRef ds:uri="http://www.w3.org/XML/1998/namespace"/>
    <ds:schemaRef ds:uri="http://schemas.microsoft.com/office/infopath/2007/PartnerControls"/>
    <ds:schemaRef ds:uri="http://purl.org/dc/elements/1.1/"/>
  </ds:schemaRefs>
</ds:datastoreItem>
</file>

<file path=customXml/itemProps3.xml><?xml version="1.0" encoding="utf-8"?>
<ds:datastoreItem xmlns:ds="http://schemas.openxmlformats.org/officeDocument/2006/customXml" ds:itemID="{507E9B04-793D-448E-B7D2-7FC3EEE8F1C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19c5427-7d42-4de5-b7ea-5004f6e2027b"/>
    <ds:schemaRef ds:uri="ff47339a-1640-462c-ad18-bb2c8c749c4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1408</TotalTime>
  <Words>2418</Words>
  <Application>Microsoft Office PowerPoint</Application>
  <PresentationFormat>On-screen Show (4:3)</PresentationFormat>
  <Paragraphs>293</Paragraphs>
  <Slides>27</Slides>
  <Notes>7</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27</vt:i4>
      </vt:variant>
    </vt:vector>
  </HeadingPairs>
  <TitlesOfParts>
    <vt:vector size="35" baseType="lpstr">
      <vt:lpstr>Arial</vt:lpstr>
      <vt:lpstr>Calibri</vt:lpstr>
      <vt:lpstr>Helvetica Light</vt:lpstr>
      <vt:lpstr>Lucida Sans Unicode</vt:lpstr>
      <vt:lpstr>Times New Roman</vt:lpstr>
      <vt:lpstr>Wingdings</vt:lpstr>
      <vt:lpstr>Office Theme</vt:lpstr>
      <vt:lpstr>White</vt:lpstr>
      <vt:lpstr>PowerPoint Presentation</vt:lpstr>
      <vt:lpstr>PowerPoint Presentation</vt:lpstr>
      <vt:lpstr>Why teach RHE?</vt:lpstr>
      <vt:lpstr>Why teach RHE?</vt:lpstr>
      <vt:lpstr> Do I have a right to withdraw my child from Relationships and Health Education? </vt:lpstr>
      <vt:lpstr> What does the statutory guidance cover?  </vt:lpstr>
      <vt:lpstr>PowerPoint Presentation</vt:lpstr>
      <vt:lpstr>PowerPoint Presentation</vt:lpstr>
      <vt:lpstr>PowerPoint Presentation</vt:lpstr>
      <vt:lpstr>PowerPoint Presentation</vt:lpstr>
      <vt:lpstr>PowerPoint Presentation</vt:lpstr>
      <vt:lpstr> Teaching about puberty is considered a key safeguarding issue by Ofsted. As Janet Palmer HMI (Ofsted’s PSHE lead) has said: </vt:lpstr>
      <vt:lpstr>Sensitivity</vt:lpstr>
      <vt:lpstr>PowerPoint Presentation</vt:lpstr>
      <vt:lpstr>PowerPoint Presentation</vt:lpstr>
      <vt:lpstr>PowerPoint Presentation</vt:lpstr>
      <vt:lpstr>What were your children's views about RHE in 2019?</vt:lpstr>
      <vt:lpstr>Year 4</vt:lpstr>
      <vt:lpstr>Year 5</vt:lpstr>
      <vt:lpstr>Year 6</vt:lpstr>
      <vt:lpstr>School Council: Why are you taught RHE?</vt:lpstr>
      <vt:lpstr>School Council: What do you like about RHE?</vt:lpstr>
      <vt:lpstr>School Council: What have you learned in RHE?</vt:lpstr>
      <vt:lpstr>PowerPoint Presentation</vt:lpstr>
      <vt:lpstr>How to support your child at home…</vt:lpstr>
      <vt:lpstr>To take away</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Government response to questions April 2019</dc:title>
  <dc:creator>Guest</dc:creator>
  <cp:lastModifiedBy>Celeste Bradley</cp:lastModifiedBy>
  <cp:revision>40</cp:revision>
  <cp:lastPrinted>2022-04-06T17:24:32Z</cp:lastPrinted>
  <dcterms:created xsi:type="dcterms:W3CDTF">2019-09-22T07:04:48Z</dcterms:created>
  <dcterms:modified xsi:type="dcterms:W3CDTF">2022-04-06T17:35:23Z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0x010100712CEBF30C8256489EDCEBE0B09A68A9</vt:lpwstr>
  </property>
</Properties>
</file>